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97" r:id="rId3"/>
    <p:sldId id="309" r:id="rId4"/>
    <p:sldId id="307" r:id="rId5"/>
    <p:sldId id="310" r:id="rId6"/>
    <p:sldId id="311" r:id="rId7"/>
    <p:sldId id="278" r:id="rId8"/>
    <p:sldId id="279" r:id="rId9"/>
    <p:sldId id="281" r:id="rId10"/>
    <p:sldId id="282" r:id="rId11"/>
    <p:sldId id="280" r:id="rId12"/>
    <p:sldId id="285" r:id="rId13"/>
    <p:sldId id="291" r:id="rId14"/>
    <p:sldId id="287" r:id="rId15"/>
    <p:sldId id="283" r:id="rId16"/>
    <p:sldId id="286" r:id="rId17"/>
    <p:sldId id="284" r:id="rId18"/>
    <p:sldId id="263" r:id="rId19"/>
    <p:sldId id="264" r:id="rId20"/>
    <p:sldId id="303" r:id="rId21"/>
    <p:sldId id="257" r:id="rId22"/>
    <p:sldId id="308" r:id="rId23"/>
    <p:sldId id="304" r:id="rId24"/>
    <p:sldId id="312" r:id="rId25"/>
    <p:sldId id="266" r:id="rId26"/>
    <p:sldId id="267" r:id="rId27"/>
    <p:sldId id="268" r:id="rId28"/>
    <p:sldId id="288" r:id="rId29"/>
    <p:sldId id="269" r:id="rId30"/>
    <p:sldId id="305" r:id="rId31"/>
    <p:sldId id="306" r:id="rId32"/>
    <p:sldId id="270" r:id="rId33"/>
    <p:sldId id="271" r:id="rId34"/>
    <p:sldId id="272" r:id="rId35"/>
    <p:sldId id="273"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53" autoAdjust="0"/>
  </p:normalViewPr>
  <p:slideViewPr>
    <p:cSldViewPr snapToGrid="0" snapToObjects="1" showGuides="1">
      <p:cViewPr varScale="1">
        <p:scale>
          <a:sx n="110" d="100"/>
          <a:sy n="110" d="100"/>
        </p:scale>
        <p:origin x="1644" y="96"/>
      </p:cViewPr>
      <p:guideLst>
        <p:guide orient="horz" pos="161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b="1" dirty="0">
                <a:solidFill>
                  <a:schemeClr val="tx1"/>
                </a:solidFill>
              </a:rPr>
              <a:t>APS </a:t>
            </a:r>
            <a:r>
              <a:rPr lang="en-US" b="1" dirty="0" smtClean="0">
                <a:solidFill>
                  <a:schemeClr val="tx1"/>
                </a:solidFill>
              </a:rPr>
              <a:t>2019-2021 </a:t>
            </a:r>
            <a:r>
              <a:rPr lang="en-US" b="1" dirty="0">
                <a:solidFill>
                  <a:schemeClr val="tx1"/>
                </a:solidFill>
              </a:rPr>
              <a:t>Dependent Adult and </a:t>
            </a:r>
          </a:p>
          <a:p>
            <a:pPr>
              <a:defRPr/>
            </a:pPr>
            <a:r>
              <a:rPr lang="en-US" b="1" dirty="0">
                <a:solidFill>
                  <a:schemeClr val="tx1"/>
                </a:solidFill>
              </a:rPr>
              <a:t>Elder Abuse/Neglect Reports</a:t>
            </a:r>
          </a:p>
        </c:rich>
      </c:tx>
      <c:layout>
        <c:manualLayout>
          <c:xMode val="edge"/>
          <c:yMode val="edge"/>
          <c:x val="0.23853226556747401"/>
          <c:y val="3.8300424473288984E-2"/>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APS 2019-2021 Elder Abuse/Neglect Reports</c:v>
                </c:pt>
              </c:strCache>
            </c:strRef>
          </c:tx>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Sheet1!$A$2:$A$19</c:f>
              <c:strCache>
                <c:ptCount val="18"/>
                <c:pt idx="0">
                  <c:v>Abandonment</c:v>
                </c:pt>
                <c:pt idx="1">
                  <c:v>20-21</c:v>
                </c:pt>
                <c:pt idx="2">
                  <c:v>Abduction</c:v>
                </c:pt>
                <c:pt idx="3">
                  <c:v>20-21</c:v>
                </c:pt>
                <c:pt idx="4">
                  <c:v>Financial </c:v>
                </c:pt>
                <c:pt idx="5">
                  <c:v>20-21</c:v>
                </c:pt>
                <c:pt idx="6">
                  <c:v>Isolation</c:v>
                </c:pt>
                <c:pt idx="7">
                  <c:v>20-21</c:v>
                </c:pt>
                <c:pt idx="8">
                  <c:v>Neglect</c:v>
                </c:pt>
                <c:pt idx="9">
                  <c:v>20-21</c:v>
                </c:pt>
                <c:pt idx="10">
                  <c:v>Physical </c:v>
                </c:pt>
                <c:pt idx="11">
                  <c:v>20-21</c:v>
                </c:pt>
                <c:pt idx="12">
                  <c:v>Mental </c:v>
                </c:pt>
                <c:pt idx="13">
                  <c:v>20-21</c:v>
                </c:pt>
                <c:pt idx="14">
                  <c:v>Sexual</c:v>
                </c:pt>
                <c:pt idx="15">
                  <c:v>20-21</c:v>
                </c:pt>
                <c:pt idx="16">
                  <c:v>Self Neglect</c:v>
                </c:pt>
                <c:pt idx="17">
                  <c:v>20-21</c:v>
                </c:pt>
              </c:strCache>
            </c:strRef>
          </c:cat>
          <c:val>
            <c:numRef>
              <c:f>Sheet1!$B$2:$B$19</c:f>
              <c:numCache>
                <c:formatCode>General</c:formatCode>
                <c:ptCount val="18"/>
                <c:pt idx="0">
                  <c:v>62</c:v>
                </c:pt>
                <c:pt idx="1">
                  <c:v>56</c:v>
                </c:pt>
                <c:pt idx="2">
                  <c:v>8</c:v>
                </c:pt>
                <c:pt idx="3">
                  <c:v>8</c:v>
                </c:pt>
                <c:pt idx="4">
                  <c:v>1168</c:v>
                </c:pt>
                <c:pt idx="5">
                  <c:v>1218</c:v>
                </c:pt>
                <c:pt idx="6">
                  <c:v>78</c:v>
                </c:pt>
                <c:pt idx="7">
                  <c:v>83</c:v>
                </c:pt>
                <c:pt idx="8">
                  <c:v>606</c:v>
                </c:pt>
                <c:pt idx="9">
                  <c:v>617</c:v>
                </c:pt>
                <c:pt idx="10">
                  <c:v>324</c:v>
                </c:pt>
                <c:pt idx="11">
                  <c:v>297</c:v>
                </c:pt>
                <c:pt idx="12">
                  <c:v>545</c:v>
                </c:pt>
                <c:pt idx="13">
                  <c:v>619</c:v>
                </c:pt>
                <c:pt idx="14">
                  <c:v>22</c:v>
                </c:pt>
                <c:pt idx="15">
                  <c:v>16</c:v>
                </c:pt>
                <c:pt idx="16">
                  <c:v>2610</c:v>
                </c:pt>
                <c:pt idx="17">
                  <c:v>2482</c:v>
                </c:pt>
              </c:numCache>
            </c:numRef>
          </c:val>
          <c:extLst>
            <c:ext xmlns:c16="http://schemas.microsoft.com/office/drawing/2014/chart" uri="{C3380CC4-5D6E-409C-BE32-E72D297353CC}">
              <c16:uniqueId val="{00000000-60C7-4FB9-9E89-9259B7D2E1EE}"/>
            </c:ext>
          </c:extLst>
        </c:ser>
        <c:dLbls>
          <c:dLblPos val="outEnd"/>
          <c:showLegendKey val="0"/>
          <c:showVal val="1"/>
          <c:showCatName val="0"/>
          <c:showSerName val="0"/>
          <c:showPercent val="0"/>
          <c:showBubbleSize val="0"/>
        </c:dLbls>
        <c:gapWidth val="100"/>
        <c:overlap val="-24"/>
        <c:axId val="245220424"/>
        <c:axId val="245220752"/>
      </c:barChart>
      <c:catAx>
        <c:axId val="245220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5220752"/>
        <c:crosses val="autoZero"/>
        <c:auto val="1"/>
        <c:lblAlgn val="ctr"/>
        <c:lblOffset val="100"/>
        <c:noMultiLvlLbl val="0"/>
      </c:catAx>
      <c:valAx>
        <c:axId val="24522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5220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Adult Children</c:v>
                </c:pt>
              </c:strCache>
            </c:strRef>
          </c:tx>
          <c:invertIfNegative val="0"/>
          <c:cat>
            <c:strRef>
              <c:f>Sheet1!$A$2</c:f>
              <c:strCache>
                <c:ptCount val="1"/>
                <c:pt idx="0">
                  <c:v>Perpetrators</c:v>
                </c:pt>
              </c:strCache>
            </c:strRef>
          </c:cat>
          <c:val>
            <c:numRef>
              <c:f>Sheet1!$B$2</c:f>
              <c:numCache>
                <c:formatCode>0%</c:formatCode>
                <c:ptCount val="1"/>
                <c:pt idx="0">
                  <c:v>0.37</c:v>
                </c:pt>
              </c:numCache>
            </c:numRef>
          </c:val>
          <c:extLst>
            <c:ext xmlns:c16="http://schemas.microsoft.com/office/drawing/2014/chart" uri="{C3380CC4-5D6E-409C-BE32-E72D297353CC}">
              <c16:uniqueId val="{00000000-1045-440D-B5FA-411F041A84A8}"/>
            </c:ext>
          </c:extLst>
        </c:ser>
        <c:ser>
          <c:idx val="1"/>
          <c:order val="1"/>
          <c:tx>
            <c:strRef>
              <c:f>Sheet1!$C$1</c:f>
              <c:strCache>
                <c:ptCount val="1"/>
                <c:pt idx="0">
                  <c:v>Spouse</c:v>
                </c:pt>
              </c:strCache>
            </c:strRef>
          </c:tx>
          <c:invertIfNegative val="0"/>
          <c:cat>
            <c:strRef>
              <c:f>Sheet1!$A$2</c:f>
              <c:strCache>
                <c:ptCount val="1"/>
                <c:pt idx="0">
                  <c:v>Perpetrators</c:v>
                </c:pt>
              </c:strCache>
            </c:strRef>
          </c:cat>
          <c:val>
            <c:numRef>
              <c:f>Sheet1!$C$2</c:f>
              <c:numCache>
                <c:formatCode>0%</c:formatCode>
                <c:ptCount val="1"/>
                <c:pt idx="0">
                  <c:v>0.13</c:v>
                </c:pt>
              </c:numCache>
            </c:numRef>
          </c:val>
          <c:extLst>
            <c:ext xmlns:c16="http://schemas.microsoft.com/office/drawing/2014/chart" uri="{C3380CC4-5D6E-409C-BE32-E72D297353CC}">
              <c16:uniqueId val="{00000001-1045-440D-B5FA-411F041A84A8}"/>
            </c:ext>
          </c:extLst>
        </c:ser>
        <c:ser>
          <c:idx val="2"/>
          <c:order val="2"/>
          <c:tx>
            <c:strRef>
              <c:f>Sheet1!$D$1</c:f>
              <c:strCache>
                <c:ptCount val="1"/>
                <c:pt idx="0">
                  <c:v>Other Relative</c:v>
                </c:pt>
              </c:strCache>
            </c:strRef>
          </c:tx>
          <c:invertIfNegative val="0"/>
          <c:cat>
            <c:strRef>
              <c:f>Sheet1!$A$2</c:f>
              <c:strCache>
                <c:ptCount val="1"/>
                <c:pt idx="0">
                  <c:v>Perpetrators</c:v>
                </c:pt>
              </c:strCache>
            </c:strRef>
          </c:cat>
          <c:val>
            <c:numRef>
              <c:f>Sheet1!$D$2</c:f>
              <c:numCache>
                <c:formatCode>0%</c:formatCode>
                <c:ptCount val="1"/>
                <c:pt idx="0">
                  <c:v>0.11</c:v>
                </c:pt>
              </c:numCache>
            </c:numRef>
          </c:val>
          <c:extLst>
            <c:ext xmlns:c16="http://schemas.microsoft.com/office/drawing/2014/chart" uri="{C3380CC4-5D6E-409C-BE32-E72D297353CC}">
              <c16:uniqueId val="{00000002-1045-440D-B5FA-411F041A84A8}"/>
            </c:ext>
          </c:extLst>
        </c:ser>
        <c:ser>
          <c:idx val="3"/>
          <c:order val="3"/>
          <c:tx>
            <c:strRef>
              <c:f>Sheet1!$E$1</c:f>
              <c:strCache>
                <c:ptCount val="1"/>
                <c:pt idx="0">
                  <c:v>Friend or Neighbor</c:v>
                </c:pt>
              </c:strCache>
            </c:strRef>
          </c:tx>
          <c:invertIfNegative val="0"/>
          <c:cat>
            <c:strRef>
              <c:f>Sheet1!$A$2</c:f>
              <c:strCache>
                <c:ptCount val="1"/>
                <c:pt idx="0">
                  <c:v>Perpetrators</c:v>
                </c:pt>
              </c:strCache>
            </c:strRef>
          </c:cat>
          <c:val>
            <c:numRef>
              <c:f>Sheet1!$E$2</c:f>
              <c:numCache>
                <c:formatCode>0%</c:formatCode>
                <c:ptCount val="1"/>
                <c:pt idx="0">
                  <c:v>0.08</c:v>
                </c:pt>
              </c:numCache>
            </c:numRef>
          </c:val>
          <c:extLst>
            <c:ext xmlns:c16="http://schemas.microsoft.com/office/drawing/2014/chart" uri="{C3380CC4-5D6E-409C-BE32-E72D297353CC}">
              <c16:uniqueId val="{00000003-1045-440D-B5FA-411F041A84A8}"/>
            </c:ext>
          </c:extLst>
        </c:ser>
        <c:ser>
          <c:idx val="4"/>
          <c:order val="4"/>
          <c:tx>
            <c:strRef>
              <c:f>Sheet1!$F$1</c:f>
              <c:strCache>
                <c:ptCount val="1"/>
                <c:pt idx="0">
                  <c:v>Service Provider</c:v>
                </c:pt>
              </c:strCache>
            </c:strRef>
          </c:tx>
          <c:invertIfNegative val="0"/>
          <c:cat>
            <c:strRef>
              <c:f>Sheet1!$A$2</c:f>
              <c:strCache>
                <c:ptCount val="1"/>
                <c:pt idx="0">
                  <c:v>Perpetrators</c:v>
                </c:pt>
              </c:strCache>
            </c:strRef>
          </c:cat>
          <c:val>
            <c:numRef>
              <c:f>Sheet1!$F$2</c:f>
              <c:numCache>
                <c:formatCode>0%</c:formatCode>
                <c:ptCount val="1"/>
                <c:pt idx="0">
                  <c:v>0.06</c:v>
                </c:pt>
              </c:numCache>
            </c:numRef>
          </c:val>
          <c:extLst>
            <c:ext xmlns:c16="http://schemas.microsoft.com/office/drawing/2014/chart" uri="{C3380CC4-5D6E-409C-BE32-E72D297353CC}">
              <c16:uniqueId val="{00000004-1045-440D-B5FA-411F041A84A8}"/>
            </c:ext>
          </c:extLst>
        </c:ser>
        <c:ser>
          <c:idx val="5"/>
          <c:order val="5"/>
          <c:tx>
            <c:strRef>
              <c:f>Sheet1!$G$1</c:f>
              <c:strCache>
                <c:ptCount val="1"/>
                <c:pt idx="0">
                  <c:v>Other</c:v>
                </c:pt>
              </c:strCache>
            </c:strRef>
          </c:tx>
          <c:invertIfNegative val="0"/>
          <c:cat>
            <c:strRef>
              <c:f>Sheet1!$A$2</c:f>
              <c:strCache>
                <c:ptCount val="1"/>
                <c:pt idx="0">
                  <c:v>Perpetrators</c:v>
                </c:pt>
              </c:strCache>
            </c:strRef>
          </c:cat>
          <c:val>
            <c:numRef>
              <c:f>Sheet1!$G$2</c:f>
              <c:numCache>
                <c:formatCode>0%</c:formatCode>
                <c:ptCount val="1"/>
                <c:pt idx="0">
                  <c:v>0.25</c:v>
                </c:pt>
              </c:numCache>
            </c:numRef>
          </c:val>
          <c:extLst>
            <c:ext xmlns:c16="http://schemas.microsoft.com/office/drawing/2014/chart" uri="{C3380CC4-5D6E-409C-BE32-E72D297353CC}">
              <c16:uniqueId val="{00000005-1045-440D-B5FA-411F041A84A8}"/>
            </c:ext>
          </c:extLst>
        </c:ser>
        <c:dLbls>
          <c:showLegendKey val="0"/>
          <c:showVal val="0"/>
          <c:showCatName val="0"/>
          <c:showSerName val="0"/>
          <c:showPercent val="0"/>
          <c:showBubbleSize val="0"/>
        </c:dLbls>
        <c:gapWidth val="150"/>
        <c:axId val="153888472"/>
        <c:axId val="1"/>
      </c:barChart>
      <c:catAx>
        <c:axId val="153888472"/>
        <c:scaling>
          <c:orientation val="minMax"/>
        </c:scaling>
        <c:delete val="0"/>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0%" sourceLinked="1"/>
        <c:majorTickMark val="out"/>
        <c:minorTickMark val="none"/>
        <c:tickLblPos val="nextTo"/>
        <c:crossAx val="153888472"/>
        <c:crosses val="autoZero"/>
        <c:crossBetween val="between"/>
      </c:valAx>
      <c:spPr>
        <a:noFill/>
        <a:ln w="16782">
          <a:noFill/>
        </a:ln>
      </c:spPr>
    </c:plotArea>
    <c:legend>
      <c:legendPos val="r"/>
      <c:overlay val="0"/>
    </c:legend>
    <c:plotVisOnly val="1"/>
    <c:dispBlanksAs val="gap"/>
    <c:showDLblsOverMax val="0"/>
  </c:chart>
  <c:txPr>
    <a:bodyPr/>
    <a:lstStyle/>
    <a:p>
      <a:pPr>
        <a:defRPr sz="1189"/>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C78FE70-3286-47D9-879D-445FB632FB3A}" type="datetimeFigureOut">
              <a:rPr lang="en-US" smtClean="0"/>
              <a:t>12/20/2022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1D96B5-1642-4137-9A6C-B5B3CF77D744}" type="slidenum">
              <a:rPr lang="en-US" smtClean="0"/>
              <a:t>‹#›</a:t>
            </a:fld>
            <a:endParaRPr lang="en-US" dirty="0"/>
          </a:p>
        </p:txBody>
      </p:sp>
    </p:spTree>
    <p:extLst>
      <p:ext uri="{BB962C8B-B14F-4D97-AF65-F5344CB8AC3E}">
        <p14:creationId xmlns:p14="http://schemas.microsoft.com/office/powerpoint/2010/main" val="417329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ss.cahwnet.gov/ord/entres/getinfo/pdf/apsman.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1D96B5-1642-4137-9A6C-B5B3CF77D744}" type="slidenum">
              <a:rPr lang="en-US" smtClean="0"/>
              <a:t>1</a:t>
            </a:fld>
            <a:endParaRPr lang="en-US" dirty="0"/>
          </a:p>
        </p:txBody>
      </p:sp>
    </p:spTree>
    <p:extLst>
      <p:ext uri="{BB962C8B-B14F-4D97-AF65-F5344CB8AC3E}">
        <p14:creationId xmlns:p14="http://schemas.microsoft.com/office/powerpoint/2010/main" val="419597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Texting</a:t>
            </a:r>
            <a:r>
              <a:rPr lang="en-US" baseline="0" dirty="0" smtClean="0"/>
              <a:t>/sending unwanted pictures can be considered sexual abuse</a:t>
            </a:r>
            <a:endParaRPr lang="en-US" dirty="0" smtClean="0"/>
          </a:p>
          <a:p>
            <a:endParaRPr lang="en-US" dirty="0" smtClean="0"/>
          </a:p>
          <a:p>
            <a:endParaRPr lang="en-US" dirty="0" smtClean="0"/>
          </a:p>
          <a:p>
            <a:endParaRPr lang="en-US" dirty="0" smtClean="0"/>
          </a:p>
          <a:p>
            <a:r>
              <a:rPr lang="en-US" dirty="0" smtClean="0"/>
              <a:t>Definition:</a:t>
            </a:r>
          </a:p>
          <a:p>
            <a:r>
              <a:rPr lang="en-US" dirty="0" smtClean="0"/>
              <a:t>“(e) </a:t>
            </a:r>
            <a:r>
              <a:rPr lang="en-US" b="1" dirty="0" smtClean="0"/>
              <a:t>Sexual assault</a:t>
            </a:r>
            <a:r>
              <a:rPr lang="en-US" dirty="0" smtClean="0"/>
              <a:t>, that means any of the following:</a:t>
            </a:r>
          </a:p>
          <a:p>
            <a:endParaRPr lang="en-US" dirty="0" smtClean="0"/>
          </a:p>
          <a:p>
            <a:r>
              <a:rPr lang="en-US" dirty="0" smtClean="0"/>
              <a:t>“(1) Sexual battery, as defined in Section 243.4 of the Penal Code.</a:t>
            </a:r>
          </a:p>
          <a:p>
            <a:r>
              <a:rPr lang="en-US" dirty="0" smtClean="0"/>
              <a:t>“(2) Rape, as defined in Section 261 of the Penal Code.</a:t>
            </a:r>
          </a:p>
          <a:p>
            <a:r>
              <a:rPr lang="en-US" dirty="0" smtClean="0"/>
              <a:t>“(3) Rape in concert, as defined in Section 264.1 of the Penal Code.</a:t>
            </a:r>
          </a:p>
          <a:p>
            <a:r>
              <a:rPr lang="en-US" dirty="0" smtClean="0"/>
              <a:t>“(4) Spousal rape, as defined in Section 262 of the Penal Code.</a:t>
            </a:r>
          </a:p>
          <a:p>
            <a:r>
              <a:rPr lang="en-US" dirty="0" smtClean="0"/>
              <a:t>“(5) Incest, as defined in Section 285 of the Penal Code.</a:t>
            </a:r>
          </a:p>
          <a:p>
            <a:r>
              <a:rPr lang="en-US" dirty="0" smtClean="0"/>
              <a:t>“(6) Sodomy, as defined in Section 286 of the Penal Code.</a:t>
            </a:r>
          </a:p>
          <a:p>
            <a:r>
              <a:rPr lang="en-US" dirty="0" smtClean="0"/>
              <a:t>“(7) Oral copulation, as defined in Section 288a of the Penal Code.</a:t>
            </a:r>
          </a:p>
          <a:p>
            <a:r>
              <a:rPr lang="en-US" dirty="0" smtClean="0"/>
              <a:t>“(8) Sexual penetration, as defined in Section 289 of the Penal Code.</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10</a:t>
            </a:fld>
            <a:endParaRPr lang="en-US" dirty="0"/>
          </a:p>
        </p:txBody>
      </p:sp>
    </p:spTree>
    <p:extLst>
      <p:ext uri="{BB962C8B-B14F-4D97-AF65-F5344CB8AC3E}">
        <p14:creationId xmlns:p14="http://schemas.microsoft.com/office/powerpoint/2010/main" val="3841067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Definition:</a:t>
            </a:r>
          </a:p>
          <a:p>
            <a:endParaRPr lang="en-US" dirty="0" smtClean="0"/>
          </a:p>
          <a:p>
            <a:r>
              <a:rPr lang="en-US" b="1" dirty="0" smtClean="0"/>
              <a:t>Neglect </a:t>
            </a:r>
            <a:r>
              <a:rPr lang="en-US" dirty="0" smtClean="0"/>
              <a:t>means the negligent failure of any person having the care or custody of an elder or dependent adult to exercise that degree of care that a reasonable person in a like position would exercise. {W&amp;I Section 16510.57(a)]. Neglect includes, but is not limited to, the following: (a) failure to assist in personal hygiene, or in the provision of food, clothing, or shelter; (b) failure to provide medical care for physical and mental health needs (unless the sole reason is voluntarily relaying on treatment by spiritual means through prayer alone in lieu of medical treatment); (c) failure to protect from health and safety hazards; or (d) failure to prevent malnutrition or dehydration. [W&amp;I Section 15610.57(b)] </a:t>
            </a:r>
          </a:p>
          <a:p>
            <a:endParaRPr lang="en-US" dirty="0" smtClean="0"/>
          </a:p>
          <a:p>
            <a:endParaRPr lang="en-US" i="1" dirty="0" smtClean="0"/>
          </a:p>
          <a:p>
            <a:r>
              <a:rPr lang="en-US" i="1" dirty="0" smtClean="0"/>
              <a:t>Physical neglect</a:t>
            </a:r>
            <a:r>
              <a:rPr lang="en-US" dirty="0" smtClean="0"/>
              <a:t>: includes failing to attend to a person’s medical, hygienic, nutrition and dietary needs, such as dispensing medications, changing bandages, bathing, grooming, dressing, or failure to provide ample food to maintain health.</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11</a:t>
            </a:fld>
            <a:endParaRPr lang="en-US" dirty="0"/>
          </a:p>
        </p:txBody>
      </p:sp>
    </p:spTree>
    <p:extLst>
      <p:ext uri="{BB962C8B-B14F-4D97-AF65-F5344CB8AC3E}">
        <p14:creationId xmlns:p14="http://schemas.microsoft.com/office/powerpoint/2010/main" val="4235405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big allegation</a:t>
            </a:r>
            <a:r>
              <a:rPr lang="en-US" baseline="0" dirty="0" smtClean="0"/>
              <a:t> we receive </a:t>
            </a:r>
            <a:endParaRPr lang="en-US" dirty="0" smtClean="0"/>
          </a:p>
          <a:p>
            <a:endParaRPr lang="en-US" dirty="0" smtClean="0"/>
          </a:p>
          <a:p>
            <a:pPr>
              <a:lnSpc>
                <a:spcPct val="150000"/>
              </a:lnSpc>
              <a:buClr>
                <a:schemeClr val="accent2"/>
              </a:buClr>
              <a:buFont typeface="Wingdings" panose="05000000000000000000" pitchFamily="2" charset="2"/>
              <a:buChar char="Ø"/>
            </a:pPr>
            <a:r>
              <a:rPr lang="en-US" dirty="0" smtClean="0"/>
              <a:t>Financial abuse: the illegal and unethical exploitation and/or use of elder’s funds, property, or other assets.</a:t>
            </a:r>
          </a:p>
          <a:p>
            <a:pPr>
              <a:lnSpc>
                <a:spcPct val="150000"/>
              </a:lnSpc>
              <a:buClr>
                <a:schemeClr val="accent2"/>
              </a:buClr>
              <a:buFont typeface="Wingdings" panose="05000000000000000000" pitchFamily="2" charset="2"/>
              <a:buChar char="Ø"/>
            </a:pPr>
            <a:endParaRPr lang="en-US" dirty="0" smtClean="0"/>
          </a:p>
          <a:p>
            <a:pPr>
              <a:lnSpc>
                <a:spcPct val="150000"/>
              </a:lnSpc>
              <a:buClr>
                <a:schemeClr val="accent2"/>
              </a:buClr>
              <a:buFont typeface="Wingdings" panose="05000000000000000000" pitchFamily="2" charset="2"/>
              <a:buChar char="Ø"/>
            </a:pPr>
            <a:r>
              <a:rPr lang="en-US" dirty="0" smtClean="0"/>
              <a:t>Individual: perpetrated by family, friend or caregiver.</a:t>
            </a:r>
          </a:p>
          <a:p>
            <a:pPr>
              <a:lnSpc>
                <a:spcPct val="150000"/>
              </a:lnSpc>
              <a:buClr>
                <a:schemeClr val="accent2"/>
              </a:buClr>
              <a:buFont typeface="Wingdings" panose="05000000000000000000" pitchFamily="2" charset="2"/>
              <a:buChar char="Ø"/>
            </a:pPr>
            <a:r>
              <a:rPr lang="en-US" dirty="0" smtClean="0"/>
              <a:t>Scams: Perpetrated by stranger or group of people.</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12</a:t>
            </a:fld>
            <a:endParaRPr lang="en-US" dirty="0"/>
          </a:p>
        </p:txBody>
      </p:sp>
    </p:spTree>
    <p:extLst>
      <p:ext uri="{BB962C8B-B14F-4D97-AF65-F5344CB8AC3E}">
        <p14:creationId xmlns:p14="http://schemas.microsoft.com/office/powerpoint/2010/main" val="198094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b="1" dirty="0" smtClean="0"/>
              <a:t>Health insurance:</a:t>
            </a:r>
            <a:r>
              <a:rPr lang="en-US" b="1" baseline="0" dirty="0" smtClean="0"/>
              <a:t> </a:t>
            </a:r>
            <a:r>
              <a:rPr lang="en-US" baseline="0" dirty="0" smtClean="0"/>
              <a:t>Perpetrators may pose as a Medicare representative to get your personal information, or they will provide bogus services at makeshift mobile clinics and then use the personal information to bill Medicare.</a:t>
            </a:r>
          </a:p>
          <a:p>
            <a:pPr marL="232943" indent="-232943">
              <a:buAutoNum type="arabicPeriod"/>
            </a:pPr>
            <a:r>
              <a:rPr lang="en-US" b="1" baseline="0" dirty="0" smtClean="0"/>
              <a:t>Prescription drugs</a:t>
            </a:r>
            <a:r>
              <a:rPr lang="en-US" baseline="0" dirty="0" smtClean="0"/>
              <a:t>: Scammers lure by advertising great deals on prescription drugs. Most often these drugs are made with unsafe substance that can inflict more harm. This scam affects the seniors both physically and financially. </a:t>
            </a:r>
          </a:p>
          <a:p>
            <a:pPr marL="232943" indent="-232943">
              <a:buAutoNum type="arabicPeriod"/>
            </a:pPr>
            <a:r>
              <a:rPr lang="en-US" b="1" baseline="0" dirty="0" smtClean="0"/>
              <a:t>Funeral scam</a:t>
            </a:r>
            <a:r>
              <a:rPr lang="en-US" baseline="0" dirty="0" smtClean="0"/>
              <a:t>: Scammers read obituaries and call the grieving widow/</a:t>
            </a:r>
            <a:r>
              <a:rPr lang="en-US" baseline="0" dirty="0" err="1" smtClean="0"/>
              <a:t>er</a:t>
            </a:r>
            <a:r>
              <a:rPr lang="en-US" baseline="0" dirty="0" smtClean="0"/>
              <a:t> to extort money claiming to settle the fake debts. Another scam is to add unnecessary charges to the funeral services bill.</a:t>
            </a:r>
          </a:p>
          <a:p>
            <a:pPr marL="232943" indent="-232943">
              <a:buAutoNum type="arabicPeriod"/>
            </a:pPr>
            <a:r>
              <a:rPr lang="en-US" b="1" baseline="0" dirty="0" smtClean="0"/>
              <a:t>Anti-aging products</a:t>
            </a:r>
            <a:r>
              <a:rPr lang="en-US" baseline="0" dirty="0" smtClean="0"/>
              <a:t>: Scammers advertise on TV or internet fake products such as counterfeit Botox, or bogus homeopathic or natural medications that can be dangerous ingredients and can cause devastating health issues.</a:t>
            </a:r>
          </a:p>
          <a:p>
            <a:pPr marL="232943" indent="-232943">
              <a:buAutoNum type="arabicPeriod"/>
            </a:pPr>
            <a:r>
              <a:rPr lang="en-US" b="1" baseline="0" dirty="0" smtClean="0"/>
              <a:t>Telemarketing/ phone: </a:t>
            </a:r>
            <a:r>
              <a:rPr lang="en-US" baseline="0" dirty="0" smtClean="0"/>
              <a:t>This is the most common type of scam. It’s incredibly hard to trace the scammer as there will be no face-to-face interaction and no paper trail. Scammers will share victim’s names with similar schemers looking for easy targets.</a:t>
            </a:r>
          </a:p>
          <a:p>
            <a:pPr marL="232943" indent="-232943">
              <a:buAutoNum type="arabicPeriod"/>
            </a:pPr>
            <a:r>
              <a:rPr lang="en-US" b="1" baseline="0" dirty="0" smtClean="0"/>
              <a:t>Internet</a:t>
            </a:r>
            <a:r>
              <a:rPr lang="en-US" baseline="0" dirty="0" smtClean="0"/>
              <a:t>: Scammers send emails and text messages that appear to be from a financial institution/ company with links or attachments that, when opened, install computer malware or lead to rogue websites.</a:t>
            </a:r>
          </a:p>
          <a:p>
            <a:pPr marL="232943" indent="-232943">
              <a:buAutoNum type="arabicPeriod"/>
            </a:pPr>
            <a:r>
              <a:rPr lang="en-US" b="1" baseline="0" dirty="0" smtClean="0"/>
              <a:t>Investment: </a:t>
            </a:r>
            <a:r>
              <a:rPr lang="en-US" baseline="0" dirty="0" smtClean="0"/>
              <a:t>Some common types of fraudulent schemes are Pyramid schemes, Oil and gas scam, prince looking for partner to claim inheritance money, complex financial products that offer high-profit and no-risk, </a:t>
            </a:r>
            <a:r>
              <a:rPr lang="en-US" baseline="0" dirty="0" err="1" smtClean="0"/>
              <a:t>ect</a:t>
            </a:r>
            <a:r>
              <a:rPr lang="en-US" baseline="0" dirty="0" smtClean="0"/>
              <a:t>.</a:t>
            </a:r>
          </a:p>
          <a:p>
            <a:pPr marL="232943" indent="-232943">
              <a:buAutoNum type="arabicPeriod"/>
            </a:pPr>
            <a:r>
              <a:rPr lang="en-US" b="1" baseline="0" dirty="0" smtClean="0"/>
              <a:t>Reverse Mortgage: </a:t>
            </a:r>
            <a:r>
              <a:rPr lang="en-US" baseline="0" dirty="0" smtClean="0"/>
              <a:t>Be wary of acquaintances/ contactors/ home repair companies pressuring to obtain a reverse mortgage or offering to arrange for a reassessment of the property’s value to lessen the tax burden.</a:t>
            </a:r>
          </a:p>
          <a:p>
            <a:pPr marL="232943" indent="-232943">
              <a:buAutoNum type="arabicPeriod"/>
            </a:pPr>
            <a:r>
              <a:rPr lang="en-US" b="1" baseline="0" dirty="0" smtClean="0"/>
              <a:t>Sweepstakes: </a:t>
            </a:r>
            <a:r>
              <a:rPr lang="en-US" baseline="0" dirty="0" smtClean="0"/>
              <a:t>Scammers will ask the victim to pay insurance, taxes, or shipping and handling fees to collect prize. They force the victim to wire the money or to send a check or money order by overnight delivery or courier. </a:t>
            </a:r>
          </a:p>
          <a:p>
            <a:pPr marL="232943" indent="-232943">
              <a:buAutoNum type="arabicPeriod"/>
            </a:pPr>
            <a:r>
              <a:rPr lang="en-US" b="1" baseline="0" dirty="0" smtClean="0"/>
              <a:t>Grandparent: </a:t>
            </a:r>
            <a:r>
              <a:rPr lang="en-US" baseline="0" dirty="0" smtClean="0"/>
              <a:t>Scammers poses as fake grandchild asking for money to pay overdue rent, or stuck in a foreign county without money, or is in the hospital/jail, or someone kidnapped him/her and the payments are to be sent via Western Union/ MoneyGram/ iTunes cards, or Green Dot cards.</a:t>
            </a:r>
            <a:endParaRPr lang="en-US" dirty="0" smtClean="0"/>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13</a:t>
            </a:fld>
            <a:endParaRPr lang="en-US" dirty="0"/>
          </a:p>
        </p:txBody>
      </p:sp>
    </p:spTree>
    <p:extLst>
      <p:ext uri="{BB962C8B-B14F-4D97-AF65-F5344CB8AC3E}">
        <p14:creationId xmlns:p14="http://schemas.microsoft.com/office/powerpoint/2010/main" val="334536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Infantilize definition:</a:t>
            </a:r>
          </a:p>
          <a:p>
            <a:r>
              <a:rPr lang="en-US" dirty="0" smtClean="0"/>
              <a:t>treat (someone) as a child or in a way that denies their maturity in age or experience</a:t>
            </a:r>
          </a:p>
          <a:p>
            <a:endParaRPr lang="en-US" dirty="0" smtClean="0"/>
          </a:p>
          <a:p>
            <a:r>
              <a:rPr lang="en-US" dirty="0" smtClean="0"/>
              <a:t>Section 15610.53 of the Welfare and Institutions Code states:</a:t>
            </a:r>
          </a:p>
          <a:p>
            <a:endParaRPr lang="en-US" dirty="0" smtClean="0"/>
          </a:p>
          <a:p>
            <a:r>
              <a:rPr lang="en-US" b="1" dirty="0" smtClean="0"/>
              <a:t>“Mental suffering </a:t>
            </a:r>
            <a:r>
              <a:rPr lang="en-US" dirty="0" smtClean="0"/>
              <a:t>means fear, agitation, confusion, severe depression, or other forms of serious emotional distress that is brought about by forms of intimidating behavior, threats, harassment, or by deceptive acts performed or false or misleading statements made with malicious intent to agitate, confuse, frighten, or cause severe depression or serious emotional distress of the elder or dependent adult.”</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14</a:t>
            </a:fld>
            <a:endParaRPr lang="en-US" dirty="0"/>
          </a:p>
        </p:txBody>
      </p:sp>
    </p:spTree>
    <p:extLst>
      <p:ext uri="{BB962C8B-B14F-4D97-AF65-F5344CB8AC3E}">
        <p14:creationId xmlns:p14="http://schemas.microsoft.com/office/powerpoint/2010/main" val="58628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a:t>
            </a:r>
            <a:endParaRPr lang="en-US" dirty="0" smtClean="0"/>
          </a:p>
          <a:p>
            <a:r>
              <a:rPr lang="en-US" b="1" dirty="0" smtClean="0"/>
              <a:t>Abandonment </a:t>
            </a:r>
            <a:r>
              <a:rPr lang="en-US" dirty="0" smtClean="0"/>
              <a:t>means the desertion or willful forsaking of an elder or dependent adult by anyone having care or custody of that person under circumstances in which a reasonable person would continue to provide care and custody. [W&amp;I Section 15610.65] </a:t>
            </a:r>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15</a:t>
            </a:fld>
            <a:endParaRPr lang="en-US" dirty="0"/>
          </a:p>
        </p:txBody>
      </p:sp>
    </p:spTree>
    <p:extLst>
      <p:ext uri="{BB962C8B-B14F-4D97-AF65-F5344CB8AC3E}">
        <p14:creationId xmlns:p14="http://schemas.microsoft.com/office/powerpoint/2010/main" val="233884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a:t>
            </a:r>
          </a:p>
          <a:p>
            <a:r>
              <a:rPr lang="en-US" b="1" dirty="0" smtClean="0"/>
              <a:t>Isolation</a:t>
            </a:r>
            <a:r>
              <a:rPr lang="en-US" dirty="0" smtClean="0"/>
              <a:t> means any of the following: (1) acts intentionally committed for the purpose of preventing, and that do serve to prevent, an elder or dependent adult from receiving his or her mail or telephone calls; (2) telling a caller or prospective visitor that an elder or dependent adult is not present or does not wish to talk with the caller, or does not wish to meet with the visitor where the statement is false, is contrary to the express wishes of the elder or dependent adult from having contact with family, friends, or concerned persons (3) false imprisonment (the unlawful violation of the personal liberty of another); or (4) physical restraint for the purpose of preventing the elder or dependent adult from meeting with visitors. [W&amp;I Section 15610.43(a)] These acts shall not constitute isolation if they are performed in response to a reasonably perceived threat of danger to property or physical safety. [W&amp;I Section 15610.43(c)]</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16</a:t>
            </a:fld>
            <a:endParaRPr lang="en-US" dirty="0"/>
          </a:p>
        </p:txBody>
      </p:sp>
    </p:spTree>
    <p:extLst>
      <p:ext uri="{BB962C8B-B14F-4D97-AF65-F5344CB8AC3E}">
        <p14:creationId xmlns:p14="http://schemas.microsoft.com/office/powerpoint/2010/main" val="3693404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a:t>
            </a:r>
            <a:endParaRPr lang="en-US" dirty="0" smtClean="0"/>
          </a:p>
          <a:p>
            <a:endParaRPr lang="en-US" dirty="0" smtClean="0"/>
          </a:p>
          <a:p>
            <a:r>
              <a:rPr lang="en-US" b="1" dirty="0" smtClean="0"/>
              <a:t>Abduction </a:t>
            </a:r>
            <a:r>
              <a:rPr lang="en-US" dirty="0" smtClean="0"/>
              <a:t>means the removal from California and the restraint from returning, or the restraint from returning, of any elder or dependent adult who does not have the capacity to consent to the removal or restraint. [W&amp;I Section 15630(b)(1)(C)]</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17</a:t>
            </a:fld>
            <a:endParaRPr lang="en-US" dirty="0"/>
          </a:p>
        </p:txBody>
      </p:sp>
    </p:spTree>
    <p:extLst>
      <p:ext uri="{BB962C8B-B14F-4D97-AF65-F5344CB8AC3E}">
        <p14:creationId xmlns:p14="http://schemas.microsoft.com/office/powerpoint/2010/main" val="37988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Top cities with high elder/dependent abuse referrals</a:t>
            </a:r>
          </a:p>
          <a:p>
            <a:endParaRPr lang="en-US" dirty="0" smtClean="0"/>
          </a:p>
          <a:p>
            <a:r>
              <a:rPr lang="en-US" b="1" dirty="0"/>
              <a:t>Concord</a:t>
            </a:r>
            <a:r>
              <a:rPr lang="en-US" dirty="0" smtClean="0"/>
              <a:t> -</a:t>
            </a:r>
            <a:r>
              <a:rPr lang="en-US" b="1" dirty="0"/>
              <a:t>603</a:t>
            </a:r>
            <a:r>
              <a:rPr lang="en-US" dirty="0" smtClean="0"/>
              <a:t> </a:t>
            </a:r>
            <a:r>
              <a:rPr lang="en-US" b="1" dirty="0"/>
              <a:t>Richmond</a:t>
            </a:r>
            <a:r>
              <a:rPr lang="en-US" dirty="0" smtClean="0"/>
              <a:t> -</a:t>
            </a:r>
            <a:r>
              <a:rPr lang="en-US" b="1" dirty="0"/>
              <a:t>585</a:t>
            </a:r>
            <a:r>
              <a:rPr lang="en-US" dirty="0" smtClean="0"/>
              <a:t> </a:t>
            </a:r>
            <a:r>
              <a:rPr lang="en-US" b="1" dirty="0"/>
              <a:t> Antioch</a:t>
            </a:r>
            <a:r>
              <a:rPr lang="en-US" dirty="0" smtClean="0"/>
              <a:t> -</a:t>
            </a:r>
            <a:r>
              <a:rPr lang="en-US" b="1" dirty="0"/>
              <a:t>527</a:t>
            </a:r>
            <a:r>
              <a:rPr lang="en-US" dirty="0" smtClean="0"/>
              <a:t> </a:t>
            </a:r>
            <a:r>
              <a:rPr lang="en-US" b="1" dirty="0"/>
              <a:t>Walnut Creek</a:t>
            </a:r>
            <a:r>
              <a:rPr lang="en-US" dirty="0" smtClean="0"/>
              <a:t> -</a:t>
            </a:r>
            <a:r>
              <a:rPr lang="en-US" b="1" dirty="0"/>
              <a:t>455</a:t>
            </a:r>
            <a:r>
              <a:rPr lang="en-US" dirty="0" smtClean="0"/>
              <a:t> </a:t>
            </a:r>
            <a:r>
              <a:rPr lang="en-US" b="1" dirty="0"/>
              <a:t>Pittsburg</a:t>
            </a:r>
            <a:r>
              <a:rPr lang="en-US" dirty="0" smtClean="0"/>
              <a:t> -</a:t>
            </a:r>
            <a:r>
              <a:rPr lang="en-US" b="1" dirty="0"/>
              <a:t>347</a:t>
            </a:r>
            <a:r>
              <a:rPr lang="en-US" dirty="0" smtClean="0"/>
              <a:t> </a:t>
            </a:r>
          </a:p>
          <a:p>
            <a:endParaRPr lang="en-US" dirty="0" smtClean="0"/>
          </a:p>
          <a:p>
            <a:endParaRPr lang="en-US" dirty="0" smtClean="0"/>
          </a:p>
          <a:p>
            <a:r>
              <a:rPr lang="en-US" dirty="0" smtClean="0"/>
              <a:t>603</a:t>
            </a:r>
            <a:r>
              <a:rPr lang="en-US" baseline="0" dirty="0" smtClean="0"/>
              <a:t> reports of abuse in Concord</a:t>
            </a:r>
          </a:p>
          <a:p>
            <a:r>
              <a:rPr lang="en-US" dirty="0" smtClean="0"/>
              <a:t>217</a:t>
            </a:r>
            <a:r>
              <a:rPr lang="en-US" baseline="0" dirty="0" smtClean="0"/>
              <a:t> Confirmed Reports in Concord</a:t>
            </a:r>
          </a:p>
          <a:p>
            <a:r>
              <a:rPr lang="en-US" baseline="0" dirty="0" smtClean="0"/>
              <a:t>135 Financial Abuse</a:t>
            </a:r>
          </a:p>
          <a:p>
            <a:r>
              <a:rPr lang="en-US" baseline="0" dirty="0" smtClean="0"/>
              <a:t>291 Reports of Self-Neglect</a:t>
            </a:r>
          </a:p>
          <a:p>
            <a:r>
              <a:rPr lang="en-US" baseline="0" dirty="0" smtClean="0"/>
              <a:t>74 Reports of Neglect</a:t>
            </a:r>
          </a:p>
          <a:p>
            <a:endParaRPr lang="en-US" baseline="0" dirty="0" smtClean="0"/>
          </a:p>
          <a:p>
            <a:endParaRPr lang="en-US" baseline="0" dirty="0" smtClean="0"/>
          </a:p>
          <a:p>
            <a:endParaRPr lang="en-US" baseline="0" dirty="0" smtClean="0"/>
          </a:p>
          <a:p>
            <a:r>
              <a:rPr lang="en-US" baseline="0" dirty="0" smtClean="0"/>
              <a:t>Pleasant Hill-9</a:t>
            </a:r>
            <a:r>
              <a:rPr lang="en-US" baseline="30000" dirty="0" smtClean="0"/>
              <a:t>th</a:t>
            </a:r>
            <a:r>
              <a:rPr lang="en-US" baseline="0" dirty="0" smtClean="0"/>
              <a:t> highest city</a:t>
            </a:r>
          </a:p>
          <a:p>
            <a:r>
              <a:rPr lang="en-US" baseline="0" dirty="0" smtClean="0"/>
              <a:t>140 reports</a:t>
            </a:r>
          </a:p>
          <a:p>
            <a:r>
              <a:rPr lang="en-US" baseline="0" dirty="0" smtClean="0"/>
              <a:t>56 confirmed reports</a:t>
            </a:r>
          </a:p>
          <a:p>
            <a:r>
              <a:rPr lang="en-US" baseline="0" dirty="0" smtClean="0"/>
              <a:t>36 reports of financial abuse</a:t>
            </a:r>
          </a:p>
          <a:p>
            <a:r>
              <a:rPr lang="en-US" baseline="0" dirty="0" smtClean="0"/>
              <a:t>67 reports of self-neglect</a:t>
            </a:r>
          </a:p>
          <a:p>
            <a:r>
              <a:rPr lang="en-US" baseline="0" dirty="0" smtClean="0"/>
              <a:t>12 reports of neglect</a:t>
            </a:r>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18</a:t>
            </a:fld>
            <a:endParaRPr lang="en-US" dirty="0"/>
          </a:p>
        </p:txBody>
      </p:sp>
    </p:spTree>
    <p:extLst>
      <p:ext uri="{BB962C8B-B14F-4D97-AF65-F5344CB8AC3E}">
        <p14:creationId xmlns:p14="http://schemas.microsoft.com/office/powerpoint/2010/main" val="2940222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of Abusers are Family Members</a:t>
            </a:r>
          </a:p>
          <a:p>
            <a:pPr eaLnBrk="1" hangingPunct="1"/>
            <a:r>
              <a:rPr lang="en-US" altLang="en-US" dirty="0"/>
              <a:t>Typically:</a:t>
            </a:r>
          </a:p>
          <a:p>
            <a:pPr eaLnBrk="1" hangingPunct="1"/>
            <a:r>
              <a:rPr lang="en-US" altLang="en-US" dirty="0"/>
              <a:t>Unemployed – no personal income</a:t>
            </a:r>
          </a:p>
          <a:p>
            <a:pPr eaLnBrk="1" hangingPunct="1"/>
            <a:r>
              <a:rPr lang="en-US" altLang="en-US" dirty="0"/>
              <a:t>Relatives who have problems with substance abuse and/or gambling</a:t>
            </a:r>
          </a:p>
          <a:p>
            <a:pPr eaLnBrk="1" hangingPunct="1"/>
            <a:r>
              <a:rPr lang="en-US" altLang="en-US" dirty="0"/>
              <a:t>Friends, neighbors, new acquaintances</a:t>
            </a:r>
          </a:p>
          <a:p>
            <a:pPr eaLnBrk="1" hangingPunct="1"/>
            <a:r>
              <a:rPr lang="en-US" altLang="en-US" dirty="0"/>
              <a:t>Caregivers (paid or unpaid)</a:t>
            </a:r>
          </a:p>
          <a:p>
            <a:r>
              <a:rPr lang="en-US" dirty="0" smtClean="0"/>
              <a:t>Others:</a:t>
            </a:r>
            <a:r>
              <a:rPr lang="en-US" baseline="0" dirty="0" smtClean="0"/>
              <a:t> Unknown individuals from scams</a:t>
            </a:r>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19</a:t>
            </a:fld>
            <a:endParaRPr lang="en-US" dirty="0"/>
          </a:p>
        </p:txBody>
      </p:sp>
    </p:spTree>
    <p:extLst>
      <p:ext uri="{BB962C8B-B14F-4D97-AF65-F5344CB8AC3E}">
        <p14:creationId xmlns:p14="http://schemas.microsoft.com/office/powerpoint/2010/main" val="267986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altLang="en-US" dirty="0" smtClean="0"/>
              <a:t>*AB 135</a:t>
            </a:r>
          </a:p>
          <a:p>
            <a:pPr marL="174708" indent="-174708">
              <a:lnSpc>
                <a:spcPct val="90000"/>
              </a:lnSpc>
              <a:buFont typeface="Arial" panose="020B0604020202020204" pitchFamily="34" charset="0"/>
              <a:buChar char="•"/>
              <a:defRPr/>
            </a:pPr>
            <a:r>
              <a:rPr lang="en-US" altLang="en-US" dirty="0" smtClean="0"/>
              <a:t>Lowers</a:t>
            </a:r>
            <a:r>
              <a:rPr lang="en-US" altLang="en-US" baseline="0" dirty="0" smtClean="0"/>
              <a:t> the minimum age for Elders and Dependent adults</a:t>
            </a:r>
          </a:p>
          <a:p>
            <a:pPr marL="174708" indent="-174708">
              <a:lnSpc>
                <a:spcPct val="90000"/>
              </a:lnSpc>
              <a:buFont typeface="Arial" panose="020B0604020202020204" pitchFamily="34" charset="0"/>
              <a:buChar char="•"/>
              <a:defRPr/>
            </a:pPr>
            <a:r>
              <a:rPr lang="en-US" altLang="en-US" baseline="0" dirty="0" smtClean="0"/>
              <a:t>Commitment to resources for preventing  and addressing homelessness</a:t>
            </a:r>
          </a:p>
          <a:p>
            <a:pPr marL="174708" indent="-174708">
              <a:lnSpc>
                <a:spcPct val="90000"/>
              </a:lnSpc>
              <a:buFont typeface="Arial" panose="020B0604020202020204" pitchFamily="34" charset="0"/>
              <a:buChar char="•"/>
              <a:defRPr/>
            </a:pPr>
            <a:r>
              <a:rPr lang="en-US" altLang="en-US" baseline="0" dirty="0" smtClean="0"/>
              <a:t>Expansion of case management resources</a:t>
            </a:r>
            <a:endParaRPr lang="en-US" altLang="en-US" dirty="0"/>
          </a:p>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a:t>
            </a:fld>
            <a:endParaRPr lang="en-US" dirty="0"/>
          </a:p>
        </p:txBody>
      </p:sp>
    </p:spTree>
    <p:extLst>
      <p:ext uri="{BB962C8B-B14F-4D97-AF65-F5344CB8AC3E}">
        <p14:creationId xmlns:p14="http://schemas.microsoft.com/office/powerpoint/2010/main" val="2313674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20</a:t>
            </a:fld>
            <a:endParaRPr lang="en-US" dirty="0"/>
          </a:p>
        </p:txBody>
      </p:sp>
    </p:spTree>
    <p:extLst>
      <p:ext uri="{BB962C8B-B14F-4D97-AF65-F5344CB8AC3E}">
        <p14:creationId xmlns:p14="http://schemas.microsoft.com/office/powerpoint/2010/main" val="80519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21</a:t>
            </a:fld>
            <a:endParaRPr lang="en-US" dirty="0"/>
          </a:p>
        </p:txBody>
      </p:sp>
    </p:spTree>
    <p:extLst>
      <p:ext uri="{BB962C8B-B14F-4D97-AF65-F5344CB8AC3E}">
        <p14:creationId xmlns:p14="http://schemas.microsoft.com/office/powerpoint/2010/main" val="1643162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a:t>
            </a:r>
            <a:r>
              <a:rPr lang="en-US" baseline="0" dirty="0" smtClean="0"/>
              <a:t> include self-neglect </a:t>
            </a:r>
            <a:endParaRPr lang="en-US" dirty="0" smtClean="0"/>
          </a:p>
          <a:p>
            <a:endParaRPr lang="en-US" dirty="0" smtClean="0"/>
          </a:p>
          <a:p>
            <a:r>
              <a:rPr lang="en-US" dirty="0" smtClean="0"/>
              <a:t>Partnerships with: Meals on Wheels, County Sheriff, Family Justice Alliance (forensic accountant), County DA, Senior Legal Services, Empowered Aging, Contra Costa Mental Health</a:t>
            </a:r>
          </a:p>
          <a:p>
            <a:endParaRPr lang="en-US" dirty="0" smtClean="0"/>
          </a:p>
          <a:p>
            <a:r>
              <a:rPr lang="en-US" dirty="0" smtClean="0"/>
              <a:t>Elder Abuse Victim Specialist</a:t>
            </a:r>
            <a:r>
              <a:rPr lang="en-US" baseline="0" dirty="0" smtClean="0"/>
              <a:t>: provides outreach, host presentations to bring awareness of our services, host FAST meeting</a:t>
            </a:r>
          </a:p>
          <a:p>
            <a:endParaRPr lang="en-US" baseline="0" dirty="0" smtClean="0"/>
          </a:p>
          <a:p>
            <a:r>
              <a:rPr lang="en-US" baseline="0" dirty="0" smtClean="0"/>
              <a:t>Ad: flyers, pamphlets, Comcast commercial</a:t>
            </a:r>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22</a:t>
            </a:fld>
            <a:endParaRPr lang="en-US" dirty="0"/>
          </a:p>
        </p:txBody>
      </p:sp>
    </p:spTree>
    <p:extLst>
      <p:ext uri="{BB962C8B-B14F-4D97-AF65-F5344CB8AC3E}">
        <p14:creationId xmlns:p14="http://schemas.microsoft.com/office/powerpoint/2010/main" val="3386071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Partnerships with: Meals on Wheels (limited case management), Family Justice Alliance (forensic accountant), County DA, Senior Legal Services, Empowered Aging, Contra Costa Mental Health</a:t>
            </a:r>
          </a:p>
          <a:p>
            <a:endParaRPr lang="en-US" dirty="0" smtClean="0"/>
          </a:p>
          <a:p>
            <a:pPr marL="0" indent="0">
              <a:buNone/>
              <a:defRPr/>
            </a:pPr>
            <a:r>
              <a:rPr lang="en-US" sz="4300" dirty="0" smtClean="0"/>
              <a:t>Formed to prevent and combat elder/dependent abuse through:</a:t>
            </a:r>
          </a:p>
          <a:p>
            <a:pPr lvl="1">
              <a:buFont typeface="Wingdings" panose="05000000000000000000" pitchFamily="2" charset="2"/>
              <a:buChar char="v"/>
              <a:defRPr/>
            </a:pPr>
            <a:r>
              <a:rPr lang="en-US" sz="4300" dirty="0" smtClean="0">
                <a:solidFill>
                  <a:srgbClr val="000000"/>
                </a:solidFill>
              </a:rPr>
              <a:t>Collaboration with community partners and agencies on elder abuse public awareness, campaigns and education</a:t>
            </a:r>
          </a:p>
          <a:p>
            <a:pPr lvl="1">
              <a:buFont typeface="Wingdings" panose="05000000000000000000" pitchFamily="2" charset="2"/>
              <a:buChar char="v"/>
              <a:defRPr/>
            </a:pPr>
            <a:r>
              <a:rPr lang="en-US" sz="4300" dirty="0" smtClean="0"/>
              <a:t>Assistance with basic needs (meals, transportation and support)</a:t>
            </a:r>
          </a:p>
          <a:p>
            <a:pPr lvl="1">
              <a:buFont typeface="Wingdings" panose="05000000000000000000" pitchFamily="2" charset="2"/>
              <a:buChar char="v"/>
              <a:defRPr/>
            </a:pPr>
            <a:r>
              <a:rPr lang="en-US" sz="4300" dirty="0" smtClean="0"/>
              <a:t>Identification and early intervention in financial abuse</a:t>
            </a:r>
          </a:p>
          <a:p>
            <a:pPr lvl="1">
              <a:lnSpc>
                <a:spcPct val="150000"/>
              </a:lnSpc>
              <a:buFont typeface="Wingdings" panose="05000000000000000000" pitchFamily="2" charset="2"/>
              <a:buChar char="v"/>
              <a:defRPr/>
            </a:pPr>
            <a:r>
              <a:rPr lang="en-US" sz="4300" dirty="0" smtClean="0"/>
              <a:t>Civil </a:t>
            </a:r>
            <a:r>
              <a:rPr lang="en-US" sz="4300" smtClean="0"/>
              <a:t>legal services</a:t>
            </a:r>
          </a:p>
          <a:p>
            <a:pPr lvl="1">
              <a:lnSpc>
                <a:spcPct val="150000"/>
              </a:lnSpc>
              <a:buFont typeface="Wingdings" panose="05000000000000000000" pitchFamily="2" charset="2"/>
              <a:buChar char="v"/>
              <a:defRPr/>
            </a:pPr>
            <a:r>
              <a:rPr lang="en-US" sz="2000" smtClean="0"/>
              <a:t>Elder </a:t>
            </a:r>
            <a:r>
              <a:rPr lang="en-US" sz="2000" dirty="0" smtClean="0"/>
              <a:t>abuse case management and coordination</a:t>
            </a:r>
          </a:p>
          <a:p>
            <a:pPr lvl="1">
              <a:buFont typeface="Wingdings" panose="05000000000000000000" pitchFamily="2" charset="2"/>
              <a:buChar char="v"/>
              <a:defRPr/>
            </a:pPr>
            <a:r>
              <a:rPr lang="en-US" sz="2000" dirty="0" smtClean="0"/>
              <a:t>Formal case review by our multi- disciplinary team (MDT) of professionals</a:t>
            </a:r>
          </a:p>
          <a:p>
            <a:pPr lvl="1">
              <a:lnSpc>
                <a:spcPct val="150000"/>
              </a:lnSpc>
              <a:buFont typeface="Wingdings" panose="05000000000000000000" pitchFamily="2" charset="2"/>
              <a:buChar char="v"/>
              <a:defRPr/>
            </a:pPr>
            <a:r>
              <a:rPr lang="en-US" sz="2000" dirty="0" smtClean="0"/>
              <a:t>Training of service providers</a:t>
            </a:r>
          </a:p>
          <a:p>
            <a:pPr lvl="1">
              <a:buFont typeface="Wingdings" panose="05000000000000000000" pitchFamily="2" charset="2"/>
              <a:buChar char="v"/>
              <a:defRPr/>
            </a:pPr>
            <a:r>
              <a:rPr lang="en-US" sz="2000" dirty="0" smtClean="0"/>
              <a:t>Provides resources on interpersonal violence and elder abuse</a:t>
            </a:r>
          </a:p>
          <a:p>
            <a:pPr lvl="1">
              <a:buFont typeface="Arial" panose="020B0604020202020204" pitchFamily="34" charset="0"/>
              <a:buChar char="•"/>
              <a:defRPr/>
            </a:pPr>
            <a:endParaRPr lang="en-US" sz="1950" dirty="0" smtClean="0"/>
          </a:p>
          <a:p>
            <a:pPr>
              <a:buFont typeface="Wingdings" panose="05000000000000000000" pitchFamily="2" charset="2"/>
              <a:buChar char="v"/>
              <a:defRPr/>
            </a:pPr>
            <a:r>
              <a:rPr lang="en-US" sz="2400" dirty="0" smtClean="0"/>
              <a:t>To inquire about </a:t>
            </a:r>
            <a:r>
              <a:rPr lang="en-US" sz="2400" b="1" dirty="0" smtClean="0"/>
              <a:t>EAPP</a:t>
            </a:r>
            <a:r>
              <a:rPr lang="en-US" sz="2400" dirty="0" smtClean="0"/>
              <a:t> services, please call: </a:t>
            </a:r>
          </a:p>
          <a:p>
            <a:pPr marL="0" indent="0">
              <a:buNone/>
              <a:defRPr/>
            </a:pPr>
            <a:r>
              <a:rPr lang="en-US" sz="2400" dirty="0" smtClean="0"/>
              <a:t>	(925) 521-6366 or (510) 974-7200</a:t>
            </a:r>
          </a:p>
          <a:p>
            <a:pPr lvl="1">
              <a:buFont typeface="Wingdings" panose="05000000000000000000" pitchFamily="2" charset="2"/>
              <a:buChar char="v"/>
              <a:defRPr/>
            </a:pPr>
            <a:endParaRPr lang="en-US" sz="4300" dirty="0" smtClean="0"/>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23</a:t>
            </a:fld>
            <a:endParaRPr lang="en-US" dirty="0"/>
          </a:p>
        </p:txBody>
      </p:sp>
    </p:spTree>
    <p:extLst>
      <p:ext uri="{BB962C8B-B14F-4D97-AF65-F5344CB8AC3E}">
        <p14:creationId xmlns:p14="http://schemas.microsoft.com/office/powerpoint/2010/main" val="2584185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Immediate</a:t>
            </a:r>
            <a:r>
              <a:rPr lang="en-US" baseline="0" dirty="0" smtClean="0"/>
              <a:t> safety issues should be reported to police/911 before calling APS, then call APS.</a:t>
            </a:r>
          </a:p>
          <a:p>
            <a:endParaRPr lang="en-US" baseline="0" dirty="0" smtClean="0"/>
          </a:p>
          <a:p>
            <a:r>
              <a:rPr lang="en-US" baseline="0" dirty="0" smtClean="0"/>
              <a:t>As a mandated reporter, you may also be included in a MDT. Remember, you must maintain confidential APS information or be subject to criminal penalties.</a:t>
            </a:r>
          </a:p>
          <a:p>
            <a:endParaRPr lang="en-US" baseline="0" dirty="0" smtClean="0"/>
          </a:p>
          <a:p>
            <a:r>
              <a:rPr lang="en-US" baseline="0" dirty="0" smtClean="0"/>
              <a:t>There are barriers to providing APS services to elders and dependent adults. Because the APS program is voluntary and services can be withdrawn at any time, APS may not be able to affect change in a way that you would hope or expect. Challenges of investigating abuse include:</a:t>
            </a:r>
          </a:p>
          <a:p>
            <a:pPr marL="178027" indent="-178027">
              <a:buFont typeface="Arial" panose="020B0604020202020204" pitchFamily="34" charset="0"/>
              <a:buChar char="•"/>
            </a:pPr>
            <a:r>
              <a:rPr lang="en-US" altLang="en-US" dirty="0" smtClean="0">
                <a:cs typeface="Arial" charset="0"/>
              </a:rPr>
              <a:t>Right of victim to live own life</a:t>
            </a:r>
          </a:p>
          <a:p>
            <a:pPr marL="178027" indent="-178027">
              <a:buFont typeface="Arial" panose="020B0604020202020204" pitchFamily="34" charset="0"/>
              <a:buChar char="•"/>
            </a:pPr>
            <a:r>
              <a:rPr lang="en-US" altLang="en-US" dirty="0" smtClean="0">
                <a:cs typeface="Arial" charset="0"/>
              </a:rPr>
              <a:t>Protecting the perpetrator (often a family member)</a:t>
            </a:r>
          </a:p>
          <a:p>
            <a:pPr marL="178027" indent="-178027">
              <a:buFont typeface="Arial" panose="020B0604020202020204" pitchFamily="34" charset="0"/>
              <a:buChar char="•"/>
            </a:pPr>
            <a:r>
              <a:rPr lang="en-US" altLang="en-US" dirty="0" smtClean="0">
                <a:cs typeface="Arial" charset="0"/>
              </a:rPr>
              <a:t>Cognitive and psychological factors</a:t>
            </a:r>
          </a:p>
          <a:p>
            <a:pPr marL="178027" indent="-178027">
              <a:buFont typeface="Arial" panose="020B0604020202020204" pitchFamily="34" charset="0"/>
              <a:buChar char="•"/>
            </a:pPr>
            <a:r>
              <a:rPr lang="en-US" altLang="en-US" dirty="0" smtClean="0">
                <a:cs typeface="Arial" charset="0"/>
              </a:rPr>
              <a:t>Lack of trust</a:t>
            </a:r>
          </a:p>
          <a:p>
            <a:pPr marL="178027" indent="-178027">
              <a:buFont typeface="Arial" panose="020B0604020202020204" pitchFamily="34" charset="0"/>
              <a:buChar char="•"/>
            </a:pPr>
            <a:r>
              <a:rPr lang="en-US" altLang="en-US" dirty="0" smtClean="0">
                <a:cs typeface="Arial" charset="0"/>
              </a:rPr>
              <a:t>Fear of loss of independence</a:t>
            </a:r>
          </a:p>
          <a:p>
            <a:pPr marL="178027" indent="-178027">
              <a:buFont typeface="Arial" panose="020B0604020202020204" pitchFamily="34" charset="0"/>
              <a:buChar char="•"/>
            </a:pPr>
            <a:r>
              <a:rPr lang="en-US" altLang="en-US" dirty="0" smtClean="0">
                <a:solidFill>
                  <a:srgbClr val="292934"/>
                </a:solidFill>
                <a:cs typeface="Arial" charset="0"/>
              </a:rPr>
              <a:t>APS does not take the client out of the home and place him or her in “protective custody”</a:t>
            </a:r>
          </a:p>
          <a:p>
            <a:pPr marL="178027" indent="-178027">
              <a:buFont typeface="Arial" panose="020B0604020202020204" pitchFamily="34" charset="0"/>
              <a:buChar char="•"/>
            </a:pPr>
            <a:endParaRPr lang="en-US" altLang="en-US" dirty="0" smtClean="0">
              <a:solidFill>
                <a:srgbClr val="292934"/>
              </a:solidFill>
              <a:cs typeface="Arial" charset="0"/>
            </a:endParaRPr>
          </a:p>
          <a:p>
            <a:pPr marL="178027" indent="-178027">
              <a:buFont typeface="Arial" panose="020B0604020202020204" pitchFamily="34" charset="0"/>
              <a:buChar char="•"/>
            </a:pPr>
            <a:r>
              <a:rPr lang="en-US" altLang="en-US" dirty="0" smtClean="0">
                <a:solidFill>
                  <a:srgbClr val="292934"/>
                </a:solidFill>
                <a:cs typeface="Arial" charset="0"/>
              </a:rPr>
              <a:t>In order for APS to share information with mandated reporters or others, the client must sign a release of information to disclose. Without this release, APS is unable to share but can always receive information from other </a:t>
            </a:r>
            <a:r>
              <a:rPr lang="en-US" altLang="en-US" dirty="0" err="1" smtClean="0">
                <a:solidFill>
                  <a:srgbClr val="292934"/>
                </a:solidFill>
                <a:cs typeface="Arial" charset="0"/>
              </a:rPr>
              <a:t>partys</a:t>
            </a:r>
            <a:r>
              <a:rPr lang="en-US" altLang="en-US" dirty="0" smtClean="0">
                <a:solidFill>
                  <a:srgbClr val="292934"/>
                </a:solidFill>
                <a:cs typeface="Arial" charset="0"/>
              </a:rPr>
              <a:t> and put it on the record.</a:t>
            </a:r>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24</a:t>
            </a:fld>
            <a:endParaRPr lang="en-US" dirty="0"/>
          </a:p>
        </p:txBody>
      </p:sp>
    </p:spTree>
    <p:extLst>
      <p:ext uri="{BB962C8B-B14F-4D97-AF65-F5344CB8AC3E}">
        <p14:creationId xmlns:p14="http://schemas.microsoft.com/office/powerpoint/2010/main" val="123323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25</a:t>
            </a:fld>
            <a:endParaRPr lang="en-US" dirty="0"/>
          </a:p>
        </p:txBody>
      </p:sp>
    </p:spTree>
    <p:extLst>
      <p:ext uri="{BB962C8B-B14F-4D97-AF65-F5344CB8AC3E}">
        <p14:creationId xmlns:p14="http://schemas.microsoft.com/office/powerpoint/2010/main" val="1205307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W&amp;I </a:t>
            </a:r>
            <a:r>
              <a:rPr lang="en-US" dirty="0"/>
              <a:t>Code 15630(b)(1) Any mandated reporter, who in his or her professional capacity, or within the scope of his or her employment, has observed or has knowledge of an incident that reasonably appears to be abuse or neglect, or is told by an elder or dependent adult that he or she has experienced behavior constituting abuse or neglect, or reasonably suspects that abuse, shall report the known or suspected instance of abuse. </a:t>
            </a:r>
          </a:p>
          <a:p>
            <a:endParaRPr lang="en-US" dirty="0"/>
          </a:p>
          <a:p>
            <a:r>
              <a:rPr lang="en-US" dirty="0"/>
              <a:t>This must be done BY TELEPHONE IMMEDIATELY, or as soon as practically possible, and BY WRITTEN REPORT WITHIN TWO (2) WORKING DAYS, as mandated by the California Welfare and Institution (W&amp;I) Code, Section 15630(b).</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26</a:t>
            </a:fld>
            <a:endParaRPr lang="en-US" dirty="0"/>
          </a:p>
        </p:txBody>
      </p:sp>
    </p:spTree>
    <p:extLst>
      <p:ext uri="{BB962C8B-B14F-4D97-AF65-F5344CB8AC3E}">
        <p14:creationId xmlns:p14="http://schemas.microsoft.com/office/powerpoint/2010/main" val="419175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smtClean="0"/>
          </a:p>
          <a:p>
            <a:pPr eaLnBrk="1" hangingPunct="1"/>
            <a:r>
              <a:rPr lang="en-US" altLang="en-US" dirty="0" smtClean="0"/>
              <a:t>Name</a:t>
            </a:r>
            <a:r>
              <a:rPr lang="en-US" altLang="en-US" baseline="0" dirty="0" smtClean="0"/>
              <a:t> is not required, but good to have, incase we need additional information</a:t>
            </a:r>
          </a:p>
          <a:p>
            <a:pPr eaLnBrk="1" hangingPunct="1"/>
            <a:endParaRPr lang="en-US" altLang="en-US" baseline="0" dirty="0" smtClean="0"/>
          </a:p>
          <a:p>
            <a:pPr eaLnBrk="1" hangingPunct="1"/>
            <a:r>
              <a:rPr lang="en-US" altLang="en-US" baseline="0" dirty="0" smtClean="0"/>
              <a:t>Reporting party does have confidentiality protection. </a:t>
            </a:r>
            <a:endParaRPr lang="en-US" altLang="en-US" dirty="0" smtClean="0"/>
          </a:p>
          <a:p>
            <a:pPr eaLnBrk="1" hangingPunct="1"/>
            <a:endParaRPr lang="en-US" altLang="en-US" dirty="0" smtClean="0"/>
          </a:p>
          <a:p>
            <a:pPr eaLnBrk="1" hangingPunct="1"/>
            <a:r>
              <a:rPr lang="en-US" altLang="en-US" dirty="0" smtClean="0"/>
              <a:t>Other:</a:t>
            </a:r>
          </a:p>
          <a:p>
            <a:pPr eaLnBrk="1" hangingPunct="1"/>
            <a:r>
              <a:rPr lang="en-US" altLang="en-US" dirty="0" smtClean="0"/>
              <a:t>Your Observations/Beliefs About the Abuse/Neglect</a:t>
            </a:r>
          </a:p>
          <a:p>
            <a:pPr eaLnBrk="1" hangingPunct="1"/>
            <a:r>
              <a:rPr lang="en-US" altLang="en-US" dirty="0" smtClean="0"/>
              <a:t>The Victim’s Statements About the Abuse/Neglect</a:t>
            </a:r>
          </a:p>
          <a:p>
            <a:pPr eaLnBrk="1" hangingPunct="1"/>
            <a:r>
              <a:rPr lang="en-US" altLang="en-US" dirty="0" smtClean="0"/>
              <a:t>Anyone Else You Know Of Who Should be Contacted </a:t>
            </a:r>
          </a:p>
          <a:p>
            <a:r>
              <a:rPr lang="en-US" dirty="0" smtClean="0"/>
              <a:t>Dogs in home? Weapons in home?</a:t>
            </a:r>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27</a:t>
            </a:fld>
            <a:endParaRPr lang="en-US" dirty="0"/>
          </a:p>
        </p:txBody>
      </p:sp>
    </p:spTree>
    <p:extLst>
      <p:ext uri="{BB962C8B-B14F-4D97-AF65-F5344CB8AC3E}">
        <p14:creationId xmlns:p14="http://schemas.microsoft.com/office/powerpoint/2010/main" val="495980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28</a:t>
            </a:fld>
            <a:endParaRPr lang="en-US" dirty="0"/>
          </a:p>
        </p:txBody>
      </p:sp>
    </p:spTree>
    <p:extLst>
      <p:ext uri="{BB962C8B-B14F-4D97-AF65-F5344CB8AC3E}">
        <p14:creationId xmlns:p14="http://schemas.microsoft.com/office/powerpoint/2010/main" val="193081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29</a:t>
            </a:fld>
            <a:endParaRPr lang="en-US" dirty="0"/>
          </a:p>
        </p:txBody>
      </p:sp>
    </p:spTree>
    <p:extLst>
      <p:ext uri="{BB962C8B-B14F-4D97-AF65-F5344CB8AC3E}">
        <p14:creationId xmlns:p14="http://schemas.microsoft.com/office/powerpoint/2010/main" val="13743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altLang="en-US" dirty="0" smtClean="0"/>
              <a:t>APS is a Statewide 24 hour mandated program facilitated by the county</a:t>
            </a:r>
          </a:p>
          <a:p>
            <a:pPr marL="178027" indent="-178027">
              <a:buFont typeface="Arial" panose="020B0604020202020204" pitchFamily="34" charset="0"/>
              <a:buChar char="•"/>
            </a:pPr>
            <a:r>
              <a:rPr lang="en-US" altLang="en-US" dirty="0" smtClean="0"/>
              <a:t>Created by Legislature in 1998 (SB 2199)</a:t>
            </a:r>
          </a:p>
          <a:p>
            <a:pPr marL="178027" indent="-178027" defTabSz="949478">
              <a:buFont typeface="Arial" panose="020B0604020202020204" pitchFamily="34" charset="0"/>
              <a:buChar char="•"/>
              <a:defRPr/>
            </a:pPr>
            <a:r>
              <a:rPr lang="en-US" altLang="en-US" dirty="0" smtClean="0"/>
              <a:t>A System designed to receive Mandated and Voluntarily Reports on abuse and neglect</a:t>
            </a:r>
          </a:p>
          <a:p>
            <a:pPr marL="178027" indent="-178027" defTabSz="949478">
              <a:buFont typeface="Arial" panose="020B0604020202020204" pitchFamily="34" charset="0"/>
              <a:buChar char="•"/>
              <a:defRPr/>
            </a:pPr>
            <a:endParaRPr lang="en-US" altLang="en-US" dirty="0" smtClean="0"/>
          </a:p>
          <a:p>
            <a:pPr defTabSz="949478">
              <a:defRPr/>
            </a:pPr>
            <a:r>
              <a:rPr lang="en-US" altLang="en-US" b="1" dirty="0" smtClean="0"/>
              <a:t>The Elder Abuse and Dependent Adult Civil Protection Act, has various procedures for the</a:t>
            </a:r>
          </a:p>
          <a:p>
            <a:pPr defTabSz="949478">
              <a:defRPr/>
            </a:pPr>
            <a:r>
              <a:rPr lang="en-US" altLang="en-US" b="1" dirty="0" smtClean="0"/>
              <a:t>reporting, investigating, and prosecution of elder and dependent adult abuse. These procedures</a:t>
            </a:r>
          </a:p>
          <a:p>
            <a:pPr defTabSz="949478">
              <a:defRPr/>
            </a:pPr>
            <a:r>
              <a:rPr lang="en-US" altLang="en-US" b="1" dirty="0" smtClean="0"/>
              <a:t>require mandated reporters to report known or suspected instances of elder or dependent adult</a:t>
            </a:r>
          </a:p>
          <a:p>
            <a:pPr defTabSz="949478">
              <a:defRPr/>
            </a:pPr>
            <a:r>
              <a:rPr lang="en-US" altLang="en-US" b="1" dirty="0" smtClean="0"/>
              <a:t>abuse. </a:t>
            </a:r>
          </a:p>
          <a:p>
            <a:pPr marL="178027" indent="-178027" defTabSz="949478">
              <a:buFont typeface="Arial" panose="020B0604020202020204" pitchFamily="34" charset="0"/>
              <a:buChar char="•"/>
              <a:defRPr/>
            </a:pPr>
            <a:endParaRPr lang="en-US" altLang="en-US" b="1" dirty="0" smtClean="0"/>
          </a:p>
          <a:p>
            <a:pPr defTabSz="949478">
              <a:defRPr/>
            </a:pPr>
            <a:r>
              <a:rPr lang="en-US" altLang="en-US" b="1" dirty="0" smtClean="0"/>
              <a:t>Penal Code Section 368 Provides:</a:t>
            </a:r>
          </a:p>
          <a:p>
            <a:pPr marL="178027" indent="-178027">
              <a:buFont typeface="Arial" panose="020B0604020202020204" pitchFamily="34" charset="0"/>
              <a:buChar char="•"/>
            </a:pPr>
            <a:r>
              <a:rPr lang="en-US" altLang="en-US" dirty="0" smtClean="0">
                <a:cs typeface="Arial" charset="0"/>
              </a:rPr>
              <a:t>The abuse or neglect of seniors and dependent adults is a crime</a:t>
            </a:r>
          </a:p>
          <a:p>
            <a:pPr marL="178027" indent="-178027">
              <a:buFont typeface="Arial" panose="020B0604020202020204" pitchFamily="34" charset="0"/>
              <a:buChar char="•"/>
            </a:pPr>
            <a:r>
              <a:rPr lang="en-US" altLang="en-US" dirty="0" smtClean="0">
                <a:cs typeface="Arial" charset="0"/>
              </a:rPr>
              <a:t>Placing seniors or dependent  adults at risk of abuse and neglect is  a crime</a:t>
            </a:r>
          </a:p>
          <a:p>
            <a:pPr marL="178027" indent="-178027">
              <a:buFont typeface="Arial" panose="020B0604020202020204" pitchFamily="34" charset="0"/>
              <a:buChar char="•"/>
            </a:pPr>
            <a:r>
              <a:rPr lang="en-US" altLang="en-US" dirty="0" smtClean="0">
                <a:cs typeface="Arial" charset="0"/>
              </a:rPr>
              <a:t>Penal Code Section 368 also provides </a:t>
            </a:r>
            <a:r>
              <a:rPr lang="en-US" altLang="en-US" u="sng" dirty="0" smtClean="0">
                <a:cs typeface="Arial" charset="0"/>
              </a:rPr>
              <a:t>enhanced jail sentences</a:t>
            </a:r>
            <a:r>
              <a:rPr lang="en-US" altLang="en-US" dirty="0" smtClean="0">
                <a:cs typeface="Arial" charset="0"/>
              </a:rPr>
              <a:t> for these crimes</a:t>
            </a:r>
            <a:endParaRPr lang="en-US" altLang="en-US" dirty="0">
              <a:cs typeface="Arial" charset="0"/>
            </a:endParaRPr>
          </a:p>
        </p:txBody>
      </p:sp>
      <p:sp>
        <p:nvSpPr>
          <p:cNvPr id="4" name="Slide Number Placeholder 3"/>
          <p:cNvSpPr>
            <a:spLocks noGrp="1"/>
          </p:cNvSpPr>
          <p:nvPr>
            <p:ph type="sldNum" sz="quarter" idx="10"/>
          </p:nvPr>
        </p:nvSpPr>
        <p:spPr/>
        <p:txBody>
          <a:bodyPr/>
          <a:lstStyle/>
          <a:p>
            <a:fld id="{8F1D96B5-1642-4137-9A6C-B5B3CF77D744}" type="slidenum">
              <a:rPr lang="en-US" smtClean="0"/>
              <a:t>3</a:t>
            </a:fld>
            <a:endParaRPr lang="en-US" dirty="0"/>
          </a:p>
        </p:txBody>
      </p:sp>
    </p:spTree>
    <p:extLst>
      <p:ext uri="{BB962C8B-B14F-4D97-AF65-F5344CB8AC3E}">
        <p14:creationId xmlns:p14="http://schemas.microsoft.com/office/powerpoint/2010/main" val="2400457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30</a:t>
            </a:fld>
            <a:endParaRPr lang="en-US" dirty="0"/>
          </a:p>
        </p:txBody>
      </p:sp>
    </p:spTree>
    <p:extLst>
      <p:ext uri="{BB962C8B-B14F-4D97-AF65-F5344CB8AC3E}">
        <p14:creationId xmlns:p14="http://schemas.microsoft.com/office/powerpoint/2010/main" val="3103005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31</a:t>
            </a:fld>
            <a:endParaRPr lang="en-US" dirty="0"/>
          </a:p>
        </p:txBody>
      </p:sp>
    </p:spTree>
    <p:extLst>
      <p:ext uri="{BB962C8B-B14F-4D97-AF65-F5344CB8AC3E}">
        <p14:creationId xmlns:p14="http://schemas.microsoft.com/office/powerpoint/2010/main" val="1648096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the known or suspected instance of abuse by telephone or through a confidential Internet</a:t>
            </a:r>
          </a:p>
          <a:p>
            <a:r>
              <a:rPr lang="en-US" dirty="0" smtClean="0"/>
              <a:t>reporting </a:t>
            </a:r>
            <a:r>
              <a:rPr lang="en-US" dirty="0" err="1" smtClean="0"/>
              <a:t>reporting</a:t>
            </a:r>
            <a:r>
              <a:rPr lang="en-US" dirty="0" smtClean="0"/>
              <a:t> tool, immediately </a:t>
            </a:r>
            <a:r>
              <a:rPr lang="en-US" dirty="0" err="1" smtClean="0"/>
              <a:t>immediately</a:t>
            </a:r>
            <a:r>
              <a:rPr lang="en-US" dirty="0" smtClean="0"/>
              <a:t> or as soon as practically </a:t>
            </a:r>
            <a:r>
              <a:rPr lang="en-US" dirty="0" err="1" smtClean="0"/>
              <a:t>practically</a:t>
            </a:r>
            <a:r>
              <a:rPr lang="en-US" dirty="0" smtClean="0"/>
              <a:t> possible. possible. If reported </a:t>
            </a:r>
            <a:r>
              <a:rPr lang="en-US" dirty="0" err="1" smtClean="0"/>
              <a:t>reported</a:t>
            </a:r>
            <a:r>
              <a:rPr lang="en-US" dirty="0" smtClean="0"/>
              <a:t> by telephone, telephone, a written </a:t>
            </a:r>
            <a:r>
              <a:rPr lang="en-US" dirty="0" err="1" smtClean="0"/>
              <a:t>written</a:t>
            </a:r>
            <a:endParaRPr lang="en-US" dirty="0" smtClean="0"/>
          </a:p>
          <a:p>
            <a:r>
              <a:rPr lang="en-US" dirty="0" smtClean="0"/>
              <a:t>report shall be sent, or an Internet report shall be made through the confidential Internet reporting</a:t>
            </a:r>
          </a:p>
          <a:p>
            <a:r>
              <a:rPr lang="en-US" dirty="0" smtClean="0"/>
              <a:t>tool within two (2) working days.</a:t>
            </a:r>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32</a:t>
            </a:fld>
            <a:endParaRPr lang="en-US"/>
          </a:p>
        </p:txBody>
      </p:sp>
    </p:spTree>
    <p:extLst>
      <p:ext uri="{BB962C8B-B14F-4D97-AF65-F5344CB8AC3E}">
        <p14:creationId xmlns:p14="http://schemas.microsoft.com/office/powerpoint/2010/main" val="3309938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33</a:t>
            </a:fld>
            <a:endParaRPr lang="en-US" dirty="0"/>
          </a:p>
        </p:txBody>
      </p:sp>
    </p:spTree>
    <p:extLst>
      <p:ext uri="{BB962C8B-B14F-4D97-AF65-F5344CB8AC3E}">
        <p14:creationId xmlns:p14="http://schemas.microsoft.com/office/powerpoint/2010/main" val="168254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34</a:t>
            </a:fld>
            <a:endParaRPr lang="en-US" dirty="0"/>
          </a:p>
        </p:txBody>
      </p:sp>
    </p:spTree>
    <p:extLst>
      <p:ext uri="{BB962C8B-B14F-4D97-AF65-F5344CB8AC3E}">
        <p14:creationId xmlns:p14="http://schemas.microsoft.com/office/powerpoint/2010/main" val="1151012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A21B42-1D7D-424A-A7F4-ADDBF27AE002}" type="slidenum">
              <a:rPr lang="en-US" smtClean="0"/>
              <a:t>35</a:t>
            </a:fld>
            <a:endParaRPr lang="en-US" dirty="0"/>
          </a:p>
        </p:txBody>
      </p:sp>
    </p:spTree>
    <p:extLst>
      <p:ext uri="{BB962C8B-B14F-4D97-AF65-F5344CB8AC3E}">
        <p14:creationId xmlns:p14="http://schemas.microsoft.com/office/powerpoint/2010/main" val="2735833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Char char="v"/>
            </a:pPr>
            <a:r>
              <a:rPr lang="en-US" altLang="en-US" dirty="0" smtClean="0"/>
              <a:t>Respect for self-determination</a:t>
            </a:r>
          </a:p>
          <a:p>
            <a:pPr eaLnBrk="1" hangingPunct="1">
              <a:buFont typeface="Wingdings" pitchFamily="2" charset="2"/>
              <a:buChar char="v"/>
            </a:pPr>
            <a:r>
              <a:rPr lang="en-US" altLang="en-US" dirty="0" smtClean="0"/>
              <a:t>Least Restrictive Services</a:t>
            </a:r>
          </a:p>
          <a:p>
            <a:pPr eaLnBrk="1" hangingPunct="1">
              <a:buFont typeface="Wingdings" pitchFamily="2" charset="2"/>
              <a:buChar char="v"/>
            </a:pPr>
            <a:r>
              <a:rPr lang="en-US" altLang="en-US" dirty="0" smtClean="0"/>
              <a:t>APS Services are Voluntary</a:t>
            </a:r>
          </a:p>
          <a:p>
            <a:pPr eaLnBrk="1" hangingPunct="1">
              <a:buFont typeface="Wingdings" pitchFamily="2" charset="2"/>
              <a:buChar char="v"/>
            </a:pPr>
            <a:r>
              <a:rPr lang="en-US" altLang="en-US" dirty="0" smtClean="0"/>
              <a:t>A victim may refuse/withdraw consent at any</a:t>
            </a:r>
            <a:r>
              <a:rPr lang="en-US" altLang="en-US" baseline="0" dirty="0" smtClean="0"/>
              <a:t> </a:t>
            </a:r>
            <a:r>
              <a:rPr lang="en-US" altLang="en-US" dirty="0" smtClean="0"/>
              <a:t>time to an investigation or services by APS, unless a Penal Code section has been violated.</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altLang="en-US" dirty="0" smtClean="0"/>
              <a:t>If an individual appears to lack the capacity to give consent, a temporary conservatorship may be initiated.</a:t>
            </a:r>
          </a:p>
          <a:p>
            <a:pPr eaLnBrk="1" hangingPunct="1">
              <a:buFont typeface="Wingdings" pitchFamily="2" charset="2"/>
              <a:buChar char="v"/>
            </a:pPr>
            <a:endParaRPr lang="en-US" altLang="en-US" dirty="0" smtClean="0"/>
          </a:p>
          <a:p>
            <a:pPr eaLnBrk="1" hangingPunct="1">
              <a:buFont typeface="Wingdings" pitchFamily="2" charset="2"/>
              <a:buChar char="v"/>
            </a:pPr>
            <a:endParaRPr lang="en-US" altLang="en-US" dirty="0" smtClean="0"/>
          </a:p>
          <a:p>
            <a:pPr eaLnBrk="1" hangingPunct="1">
              <a:buFont typeface="Wingdings" pitchFamily="2" charset="2"/>
              <a:buChar char="v"/>
            </a:pPr>
            <a:r>
              <a:rPr lang="en-US" altLang="en-US" dirty="0" smtClean="0"/>
              <a:t>APS must continue to investigate allegations when a crime has occurred.</a:t>
            </a:r>
          </a:p>
          <a:p>
            <a:pPr eaLnBrk="1" hangingPunct="1">
              <a:buFont typeface="Wingdings" pitchFamily="2" charset="2"/>
              <a:buChar char="v"/>
            </a:pPr>
            <a:r>
              <a:rPr lang="en-US" altLang="en-US" i="1" dirty="0" smtClean="0">
                <a:solidFill>
                  <a:srgbClr val="FF0000"/>
                </a:solidFill>
              </a:rPr>
              <a:t>Unlike CPS, APS does not have the authority to remove adults from their home without consent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4</a:t>
            </a:fld>
            <a:endParaRPr lang="en-US" dirty="0"/>
          </a:p>
        </p:txBody>
      </p:sp>
    </p:spTree>
    <p:extLst>
      <p:ext uri="{BB962C8B-B14F-4D97-AF65-F5344CB8AC3E}">
        <p14:creationId xmlns:p14="http://schemas.microsoft.com/office/powerpoint/2010/main" val="1746601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Range of Services</a:t>
            </a:r>
          </a:p>
          <a:p>
            <a:r>
              <a:rPr lang="en-US" dirty="0" smtClean="0"/>
              <a:t>The adult protective services program is intended to provide intervention activities directed toward safeguarding the well-being of elders and dependent adults suffering from or at risk of abuse or neglect, including self-neglect. This involves Attempt to create a safe and stable environment by:</a:t>
            </a:r>
          </a:p>
          <a:p>
            <a:endParaRPr lang="en-US" dirty="0" smtClean="0"/>
          </a:p>
          <a:p>
            <a:pPr marL="178027" indent="-178027">
              <a:buFont typeface="Arial" panose="020B0604020202020204" pitchFamily="34" charset="0"/>
              <a:buChar char="•"/>
            </a:pPr>
            <a:r>
              <a:rPr lang="en-US" dirty="0" smtClean="0"/>
              <a:t>Responding to reports of known or suspected abuse or neglect. Responding can range from making a follow up phone call, referring to PD, or sending a worker out to investigate.</a:t>
            </a:r>
          </a:p>
          <a:p>
            <a:endParaRPr lang="en-US" dirty="0" smtClean="0"/>
          </a:p>
          <a:p>
            <a:pPr marL="178027" indent="-178027">
              <a:buFont typeface="Arial" panose="020B0604020202020204" pitchFamily="34" charset="0"/>
              <a:buChar char="•"/>
            </a:pPr>
            <a:r>
              <a:rPr lang="en-US" dirty="0" smtClean="0"/>
              <a:t>Investigating involves research before the worker leaves the office, reviewing prior APS history, calling reporting parties, requesting police reports in addition to interviewing collateral contacts, the client and the alleged abuser and collecting evidence or other documentation to validate or invalidate the abuse allegation.</a:t>
            </a:r>
          </a:p>
          <a:p>
            <a:endParaRPr lang="en-US" dirty="0" smtClean="0"/>
          </a:p>
          <a:p>
            <a:pPr marL="178027" indent="-178027">
              <a:buFont typeface="Arial" panose="020B0604020202020204" pitchFamily="34" charset="0"/>
              <a:buChar char="•"/>
            </a:pPr>
            <a:r>
              <a:rPr lang="en-US" dirty="0" smtClean="0"/>
              <a:t>Providing time-limited case management and arrangement for delivery of services. The goal in APS is to close cases within 30 days. This means the response is to immediately resolve the abuse issue, link the client to protective services, case management </a:t>
            </a:r>
            <a:r>
              <a:rPr lang="en-US" i="1" dirty="0" smtClean="0"/>
              <a:t>(or community based)</a:t>
            </a:r>
            <a:r>
              <a:rPr lang="en-US" dirty="0" smtClean="0"/>
              <a:t> services to prevent future abuse or neglect.</a:t>
            </a:r>
          </a:p>
          <a:p>
            <a:endParaRPr lang="en-US" dirty="0" smtClean="0"/>
          </a:p>
          <a:p>
            <a:pPr marL="178027" indent="-178027">
              <a:buFont typeface="Arial" panose="020B0604020202020204" pitchFamily="34" charset="0"/>
              <a:buChar char="•"/>
            </a:pPr>
            <a:r>
              <a:rPr lang="en-US" dirty="0" smtClean="0"/>
              <a:t>Providing emergency shelter/in-home protection. APS does not have housing funds or resources. APS works with the client’s resources to identify an appropriate living arrangement. An example would be assisting a client to relocate to a board and care because they are no longer safe in the home due to inadequate care. APS may front relocation costs or pay a deposit but the ongoing living arrangement must be sustainable by the client. Again,  APS may pay for a few nights in a motel for a client in crisis but a long term arrangement is quickly developed with the client’s own resources in mind. </a:t>
            </a:r>
          </a:p>
          <a:p>
            <a:endParaRPr lang="en-US" dirty="0" smtClean="0"/>
          </a:p>
          <a:p>
            <a:pPr marL="178027" indent="-178027">
              <a:buFont typeface="Arial" panose="020B0604020202020204" pitchFamily="34" charset="0"/>
              <a:buChar char="•"/>
            </a:pPr>
            <a:r>
              <a:rPr lang="en-US" dirty="0" smtClean="0"/>
              <a:t>Providing tangible resources. APS does have a small pot of funds to pay for things a client cannot afford on their own. Examples of this are heavy cleanings, exterminations of insects or rodents, appliances, medical equipment or supplies, medications, etc. APS first uses community resources available that can pay for these things before using county funds to do so. Tangible services funds are a last resort.</a:t>
            </a:r>
          </a:p>
          <a:p>
            <a:endParaRPr lang="en-US" dirty="0" smtClean="0"/>
          </a:p>
          <a:p>
            <a:pPr marL="178027" indent="-178027">
              <a:buFont typeface="Arial" panose="020B0604020202020204" pitchFamily="34" charset="0"/>
              <a:buChar char="•"/>
            </a:pPr>
            <a:r>
              <a:rPr lang="en-US" dirty="0" smtClean="0"/>
              <a:t>Utilizing multidisciplinary personnel teams. These are teams of professionals in varying disciplines of work with elders and disabled adults that can help problem solve and identify solutions to complicated cases. </a:t>
            </a:r>
          </a:p>
          <a:p>
            <a:r>
              <a:rPr lang="en-US" b="1" dirty="0" smtClean="0"/>
              <a:t> </a:t>
            </a:r>
            <a:endParaRPr lang="en-US" dirty="0" smtClean="0"/>
          </a:p>
          <a:p>
            <a:r>
              <a:rPr lang="fr-FR" dirty="0" smtClean="0"/>
              <a:t>CDSS </a:t>
            </a:r>
            <a:r>
              <a:rPr lang="fr-FR" dirty="0" err="1" smtClean="0"/>
              <a:t>Regulations</a:t>
            </a:r>
            <a:r>
              <a:rPr lang="fr-FR" dirty="0" smtClean="0"/>
              <a:t> :  </a:t>
            </a:r>
            <a:r>
              <a:rPr lang="fr-FR" u="sng" dirty="0" smtClean="0">
                <a:hlinkClick r:id="rId3"/>
              </a:rPr>
              <a:t>http://www.dss.cahwnet.gov/ord/entres/getinfo/pdf/apsman.pdf</a:t>
            </a:r>
            <a:r>
              <a:rPr lang="en-US" dirty="0" smtClean="0"/>
              <a:t>)</a:t>
            </a:r>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5</a:t>
            </a:fld>
            <a:endParaRPr lang="en-US" dirty="0"/>
          </a:p>
        </p:txBody>
      </p:sp>
    </p:spTree>
    <p:extLst>
      <p:ext uri="{BB962C8B-B14F-4D97-AF65-F5344CB8AC3E}">
        <p14:creationId xmlns:p14="http://schemas.microsoft.com/office/powerpoint/2010/main" val="306258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tasks of the APS Worker</a:t>
            </a:r>
          </a:p>
          <a:p>
            <a:r>
              <a:rPr lang="en-US" dirty="0" smtClean="0"/>
              <a:t>It is the APS worker who is responsible for meeting the goals of the program. To do this they engage in a range of activities which include:</a:t>
            </a:r>
          </a:p>
          <a:p>
            <a:endParaRPr lang="en-US" dirty="0" smtClean="0"/>
          </a:p>
          <a:p>
            <a:pPr marL="178027" indent="-178027">
              <a:buFont typeface="Arial" panose="020B0604020202020204" pitchFamily="34" charset="0"/>
              <a:buChar char="•"/>
            </a:pPr>
            <a:r>
              <a:rPr lang="en-US" dirty="0" smtClean="0"/>
              <a:t>Preliminary investigation and research as I described earlier</a:t>
            </a:r>
          </a:p>
          <a:p>
            <a:pPr marL="178027" indent="-178027">
              <a:buFont typeface="Arial" panose="020B0604020202020204" pitchFamily="34" charset="0"/>
              <a:buChar char="•"/>
            </a:pPr>
            <a:r>
              <a:rPr lang="en-US" dirty="0" smtClean="0"/>
              <a:t>Unannounced home visits, this is the best way to determine the every day living situation for clients.</a:t>
            </a:r>
          </a:p>
          <a:p>
            <a:pPr marL="178027" indent="-178027">
              <a:buFont typeface="Arial" panose="020B0604020202020204" pitchFamily="34" charset="0"/>
              <a:buChar char="•"/>
            </a:pPr>
            <a:r>
              <a:rPr lang="en-US" dirty="0" smtClean="0"/>
              <a:t>Safety assessment of home environment for any emergency and non-emergent safety issues as well as risk for continued abuse/neglect. </a:t>
            </a:r>
          </a:p>
          <a:p>
            <a:pPr marL="178027" indent="-178027">
              <a:buFont typeface="Arial" panose="020B0604020202020204" pitchFamily="34" charset="0"/>
              <a:buChar char="•"/>
            </a:pPr>
            <a:r>
              <a:rPr lang="en-US" dirty="0" smtClean="0"/>
              <a:t>Conducting a thorough investigation which includes:</a:t>
            </a:r>
          </a:p>
          <a:p>
            <a:pPr marL="237369" indent="-237369">
              <a:buFont typeface="+mj-lt"/>
              <a:buAutoNum type="arabicPeriod"/>
            </a:pPr>
            <a:r>
              <a:rPr lang="en-US" dirty="0" smtClean="0"/>
              <a:t>Interviewing the client alone</a:t>
            </a:r>
          </a:p>
          <a:p>
            <a:pPr marL="237369" indent="-237369">
              <a:buFont typeface="+mj-lt"/>
              <a:buAutoNum type="arabicPeriod"/>
            </a:pPr>
            <a:r>
              <a:rPr lang="en-US" dirty="0" smtClean="0"/>
              <a:t>Interviewing the alleged perpetrator</a:t>
            </a:r>
          </a:p>
          <a:p>
            <a:pPr marL="237369" indent="-237369">
              <a:buFont typeface="+mj-lt"/>
              <a:buAutoNum type="arabicPeriod"/>
            </a:pPr>
            <a:r>
              <a:rPr lang="en-US" dirty="0" smtClean="0"/>
              <a:t>Interviewing others who may be aware of the abuse</a:t>
            </a:r>
          </a:p>
          <a:p>
            <a:pPr marL="237369" indent="-237369">
              <a:buFont typeface="+mj-lt"/>
              <a:buAutoNum type="arabicPeriod"/>
            </a:pPr>
            <a:r>
              <a:rPr lang="en-US" dirty="0" smtClean="0"/>
              <a:t>Taking pictures or collecting documents/evidence</a:t>
            </a:r>
          </a:p>
          <a:p>
            <a:pPr marL="178027" indent="-178027" defTabSz="949478">
              <a:buFont typeface="Arial" panose="020B0604020202020204" pitchFamily="34" charset="0"/>
              <a:buChar char="•"/>
              <a:defRPr/>
            </a:pPr>
            <a:r>
              <a:rPr lang="en-US" dirty="0" smtClean="0"/>
              <a:t>Cross reporting suspected criminal activity to law enforcement and confirmed findings of abuse</a:t>
            </a:r>
          </a:p>
          <a:p>
            <a:pPr marL="178027" indent="-178027">
              <a:buFont typeface="Arial" panose="020B0604020202020204" pitchFamily="34" charset="0"/>
              <a:buChar char="•"/>
            </a:pPr>
            <a:r>
              <a:rPr lang="en-US" dirty="0" smtClean="0"/>
              <a:t>Developing a service plan in conjunction with the client or their authorized representative</a:t>
            </a:r>
          </a:p>
          <a:p>
            <a:pPr marL="178027" indent="-178027">
              <a:buFont typeface="Arial" panose="020B0604020202020204" pitchFamily="34" charset="0"/>
              <a:buChar char="•"/>
            </a:pPr>
            <a:r>
              <a:rPr lang="en-US" dirty="0" smtClean="0"/>
              <a:t>Linking clients to needed services which can include medical, legal, care, financial, meals, clean-up services etc., advocacy, coordination, referrals, and mediation just to name a few</a:t>
            </a:r>
          </a:p>
          <a:p>
            <a:pPr marL="178027" indent="-178027">
              <a:buFont typeface="Arial" panose="020B0604020202020204" pitchFamily="34" charset="0"/>
              <a:buChar char="•"/>
            </a:pPr>
            <a:r>
              <a:rPr lang="en-US" dirty="0" smtClean="0"/>
              <a:t>In the event a client is at risk and lacks capacity to protect themselves, the worker arranges for a cognitive assessment to determine capacity and refers the case to the public guardian if needed. </a:t>
            </a:r>
          </a:p>
          <a:p>
            <a:pPr marL="178027" indent="-178027">
              <a:buFont typeface="Arial" panose="020B0604020202020204" pitchFamily="34" charset="0"/>
              <a:buChar char="•"/>
            </a:pPr>
            <a:r>
              <a:rPr lang="en-US" dirty="0" smtClean="0"/>
              <a:t>Provide court testimony as needed in probate, civil and criminal proceedings.</a:t>
            </a:r>
          </a:p>
          <a:p>
            <a:endParaRPr lang="en-US" dirty="0" smtClean="0"/>
          </a:p>
          <a:p>
            <a:endParaRPr lang="en-US" dirty="0" smtClean="0"/>
          </a:p>
          <a:p>
            <a:r>
              <a:rPr lang="en-US" dirty="0" smtClean="0"/>
              <a:t>What APS Does Not Do</a:t>
            </a:r>
          </a:p>
          <a:p>
            <a:endParaRPr lang="en-US" dirty="0" smtClean="0"/>
          </a:p>
          <a:p>
            <a:r>
              <a:rPr lang="en-US" dirty="0" smtClean="0"/>
              <a:t>Impose their will on others if they are making a conscious decision  </a:t>
            </a:r>
          </a:p>
          <a:p>
            <a:r>
              <a:rPr lang="en-US" dirty="0" smtClean="0"/>
              <a:t>•Take someone into ‘protective custody’ </a:t>
            </a:r>
          </a:p>
          <a:p>
            <a:r>
              <a:rPr lang="en-US" dirty="0" smtClean="0"/>
              <a:t>•Make adults follow the case plan</a:t>
            </a:r>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F1D96B5-1642-4137-9A6C-B5B3CF77D744}" type="slidenum">
              <a:rPr lang="en-US" smtClean="0"/>
              <a:t>6</a:t>
            </a:fld>
            <a:endParaRPr lang="en-US" dirty="0"/>
          </a:p>
        </p:txBody>
      </p:sp>
    </p:spTree>
    <p:extLst>
      <p:ext uri="{BB962C8B-B14F-4D97-AF65-F5344CB8AC3E}">
        <p14:creationId xmlns:p14="http://schemas.microsoft.com/office/powerpoint/2010/main" val="52396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allegation can connect with other allegations (ex: Neglect </a:t>
            </a:r>
            <a:r>
              <a:rPr lang="en-US" baseline="0" dirty="0" smtClean="0">
                <a:sym typeface="Wingdings" panose="05000000000000000000" pitchFamily="2" charset="2"/>
              </a:rPr>
              <a:t> Isolation)</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7</a:t>
            </a:fld>
            <a:endParaRPr lang="en-US" dirty="0"/>
          </a:p>
        </p:txBody>
      </p:sp>
    </p:spTree>
    <p:extLst>
      <p:ext uri="{BB962C8B-B14F-4D97-AF65-F5344CB8AC3E}">
        <p14:creationId xmlns:p14="http://schemas.microsoft.com/office/powerpoint/2010/main" val="22373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biggest allegation we get.</a:t>
            </a:r>
          </a:p>
          <a:p>
            <a:endParaRPr lang="en-US" dirty="0" smtClean="0"/>
          </a:p>
          <a:p>
            <a:r>
              <a:rPr lang="en-US" dirty="0" smtClean="0"/>
              <a:t>Self</a:t>
            </a:r>
            <a:r>
              <a:rPr lang="en-US" baseline="0" dirty="0" smtClean="0"/>
              <a:t> Neglect</a:t>
            </a:r>
          </a:p>
          <a:p>
            <a:r>
              <a:rPr lang="en-US" baseline="0" dirty="0" smtClean="0"/>
              <a:t>a person who is unable to care for himself or herself due to physical or cognitive impairments</a:t>
            </a:r>
          </a:p>
          <a:p>
            <a:endParaRPr lang="en-US" baseline="0" dirty="0" smtClean="0"/>
          </a:p>
          <a:p>
            <a:pPr marL="181410" indent="-181410">
              <a:buFont typeface="Arial" panose="020B0604020202020204" pitchFamily="34" charset="0"/>
              <a:buChar char="•"/>
            </a:pPr>
            <a:r>
              <a:rPr lang="en-US" baseline="0" dirty="0" smtClean="0"/>
              <a:t>Physical: Personal hygiene, food, clothing, shelter</a:t>
            </a:r>
          </a:p>
          <a:p>
            <a:pPr marL="181410" indent="-181410">
              <a:buFont typeface="Arial" panose="020B0604020202020204" pitchFamily="34" charset="0"/>
              <a:buChar char="•"/>
            </a:pPr>
            <a:r>
              <a:rPr lang="en-US" baseline="0" dirty="0" smtClean="0"/>
              <a:t>Medical: physical and mental health needs</a:t>
            </a:r>
          </a:p>
          <a:p>
            <a:pPr marL="181410" indent="-181410">
              <a:buFont typeface="Arial" panose="020B0604020202020204" pitchFamily="34" charset="0"/>
              <a:buChar char="•"/>
            </a:pPr>
            <a:r>
              <a:rPr lang="en-US" baseline="0" dirty="0" smtClean="0"/>
              <a:t>H&amp;S Hazards: Risk of suicide, unsafe environment</a:t>
            </a:r>
          </a:p>
          <a:p>
            <a:pPr marL="181410" indent="-181410">
              <a:buFont typeface="Arial" panose="020B0604020202020204" pitchFamily="34" charset="0"/>
              <a:buChar char="•"/>
            </a:pPr>
            <a:r>
              <a:rPr lang="en-US" baseline="0" dirty="0" smtClean="0"/>
              <a:t>Financial: Inability to manage ones on personal finances</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8</a:t>
            </a:fld>
            <a:endParaRPr lang="en-US" dirty="0"/>
          </a:p>
        </p:txBody>
      </p:sp>
    </p:spTree>
    <p:extLst>
      <p:ext uri="{BB962C8B-B14F-4D97-AF65-F5344CB8AC3E}">
        <p14:creationId xmlns:p14="http://schemas.microsoft.com/office/powerpoint/2010/main" val="404903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Definition: Physical abuse </a:t>
            </a:r>
            <a:r>
              <a:rPr lang="en-US" dirty="0" smtClean="0"/>
              <a:t>means any of the following: (1) </a:t>
            </a:r>
            <a:r>
              <a:rPr lang="en-US" b="1" dirty="0" smtClean="0"/>
              <a:t>assault</a:t>
            </a:r>
            <a:r>
              <a:rPr lang="en-US" dirty="0" smtClean="0"/>
              <a:t> (an unlawful attempt, coupled with a present ability, to commit a violent injury on another person); or assault with a deadly weapon; (2) </a:t>
            </a:r>
            <a:r>
              <a:rPr lang="en-US" b="1" dirty="0" smtClean="0"/>
              <a:t>battery</a:t>
            </a:r>
            <a:r>
              <a:rPr lang="en-US" dirty="0" smtClean="0"/>
              <a:t> (willful and unlawful use of force or violence upon another person; (3) </a:t>
            </a:r>
            <a:r>
              <a:rPr lang="en-US" b="1" dirty="0" smtClean="0"/>
              <a:t>unreasonable physical constraint, or prolonged or continual deprivation of food or water</a:t>
            </a:r>
            <a:r>
              <a:rPr lang="en-US" dirty="0" smtClean="0"/>
              <a:t>; (4</a:t>
            </a:r>
            <a:r>
              <a:rPr lang="en-US" b="1" dirty="0" smtClean="0"/>
              <a:t>) sexual assault</a:t>
            </a:r>
            <a:r>
              <a:rPr lang="en-US" dirty="0" smtClean="0"/>
              <a:t> (as defined in the Penal Code); or (5) </a:t>
            </a:r>
            <a:r>
              <a:rPr lang="en-US" b="1" dirty="0" smtClean="0"/>
              <a:t>use of a physical or chemical restraint or psychotropic medication</a:t>
            </a:r>
            <a:r>
              <a:rPr lang="en-US" dirty="0" smtClean="0"/>
              <a:t> for (a) punishment, or (b) a period beyond that for which the medication was ordered, or (c) any purpose not authorized by the physician and surgeon. [W&amp;I Section 15610.63]</a:t>
            </a:r>
          </a:p>
          <a:p>
            <a:endParaRPr lang="en-US" dirty="0" smtClean="0"/>
          </a:p>
          <a:p>
            <a:r>
              <a:rPr lang="en-US" dirty="0" smtClean="0"/>
              <a:t>Infliction of pain or great bodily</a:t>
            </a:r>
            <a:r>
              <a:rPr lang="en-US" baseline="0" dirty="0" smtClean="0"/>
              <a:t> harm not limited to…</a:t>
            </a:r>
          </a:p>
          <a:p>
            <a:endParaRPr lang="en-US" baseline="0" dirty="0" smtClean="0"/>
          </a:p>
          <a:p>
            <a:pPr eaLnBrk="1" hangingPunct="1"/>
            <a:r>
              <a:rPr lang="en-US" altLang="en-US" dirty="0" smtClean="0"/>
              <a:t>Injuries that do not match explanation of how they occurred</a:t>
            </a:r>
          </a:p>
          <a:p>
            <a:pPr eaLnBrk="1" hangingPunct="1"/>
            <a:r>
              <a:rPr lang="en-US" altLang="en-US" dirty="0" smtClean="0"/>
              <a:t>Hot water burns of lower and upper body extremities </a:t>
            </a:r>
          </a:p>
          <a:p>
            <a:endParaRPr lang="en-US" dirty="0" smtClean="0"/>
          </a:p>
        </p:txBody>
      </p:sp>
      <p:sp>
        <p:nvSpPr>
          <p:cNvPr id="4" name="Slide Number Placeholder 3"/>
          <p:cNvSpPr>
            <a:spLocks noGrp="1"/>
          </p:cNvSpPr>
          <p:nvPr>
            <p:ph type="sldNum" sz="quarter" idx="10"/>
          </p:nvPr>
        </p:nvSpPr>
        <p:spPr/>
        <p:txBody>
          <a:bodyPr/>
          <a:lstStyle/>
          <a:p>
            <a:fld id="{A6A21B42-1D7D-424A-A7F4-ADDBF27AE002}" type="slidenum">
              <a:rPr lang="en-US" smtClean="0"/>
              <a:t>9</a:t>
            </a:fld>
            <a:endParaRPr lang="en-US" dirty="0"/>
          </a:p>
        </p:txBody>
      </p:sp>
    </p:spTree>
    <p:extLst>
      <p:ext uri="{BB962C8B-B14F-4D97-AF65-F5344CB8AC3E}">
        <p14:creationId xmlns:p14="http://schemas.microsoft.com/office/powerpoint/2010/main" val="84068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399268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413279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88001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328097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829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2749059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209632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143355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986708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208111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123250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208362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3424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369991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212666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719C316B-726E-1040-ABAE-0636FC5E5352}" type="datetimeFigureOut">
              <a:rPr lang="en-US" smtClean="0"/>
              <a:t>12/20/2022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D721BB-36F7-BD4A-B05D-2E87E5FA2EE0}" type="slidenum">
              <a:rPr lang="en-US" smtClean="0"/>
              <a:t>‹#›</a:t>
            </a:fld>
            <a:endParaRPr lang="en-US" dirty="0"/>
          </a:p>
        </p:txBody>
      </p:sp>
    </p:spTree>
    <p:extLst>
      <p:ext uri="{BB962C8B-B14F-4D97-AF65-F5344CB8AC3E}">
        <p14:creationId xmlns:p14="http://schemas.microsoft.com/office/powerpoint/2010/main" val="401074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719C316B-726E-1040-ABAE-0636FC5E5352}" type="datetimeFigureOut">
              <a:rPr lang="en-US" smtClean="0"/>
              <a:t>12/20/2022</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CDD721BB-36F7-BD4A-B05D-2E87E5FA2EE0}" type="slidenum">
              <a:rPr lang="en-US" smtClean="0"/>
              <a:t>‹#›</a:t>
            </a:fld>
            <a:endParaRPr lang="en-US" dirty="0"/>
          </a:p>
        </p:txBody>
      </p:sp>
    </p:spTree>
    <p:extLst>
      <p:ext uri="{BB962C8B-B14F-4D97-AF65-F5344CB8AC3E}">
        <p14:creationId xmlns:p14="http://schemas.microsoft.com/office/powerpoint/2010/main" val="2005268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163" y="1567713"/>
            <a:ext cx="6516477" cy="1102519"/>
          </a:xfrm>
        </p:spPr>
        <p:txBody>
          <a:bodyPr/>
          <a:lstStyle/>
          <a:p>
            <a:r>
              <a:rPr lang="en-US" b="1" dirty="0" smtClean="0">
                <a:solidFill>
                  <a:schemeClr val="tx1"/>
                </a:solidFill>
              </a:rPr>
              <a:t>APS Programs </a:t>
            </a:r>
            <a:r>
              <a:rPr lang="en-US" b="1" dirty="0">
                <a:solidFill>
                  <a:schemeClr val="tx1"/>
                </a:solidFill>
              </a:rPr>
              <a:t>Overview</a:t>
            </a:r>
          </a:p>
        </p:txBody>
      </p:sp>
      <p:pic>
        <p:nvPicPr>
          <p:cNvPr id="9" name="Picture 8"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94111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Sexual Abuse Indicators</a:t>
            </a:r>
            <a:endParaRPr lang="en-US" sz="4000" b="1" dirty="0">
              <a:solidFill>
                <a:schemeClr val="tx1"/>
              </a:solidFill>
            </a:endParaRPr>
          </a:p>
        </p:txBody>
      </p:sp>
      <p:sp>
        <p:nvSpPr>
          <p:cNvPr id="3" name="Content Placeholder 2"/>
          <p:cNvSpPr>
            <a:spLocks noGrp="1"/>
          </p:cNvSpPr>
          <p:nvPr>
            <p:ph idx="1"/>
          </p:nvPr>
        </p:nvSpPr>
        <p:spPr>
          <a:xfrm>
            <a:off x="463621" y="1476689"/>
            <a:ext cx="6488022" cy="3194463"/>
          </a:xfrm>
        </p:spPr>
        <p:txBody>
          <a:bodyPr numCol="2">
            <a:noAutofit/>
          </a:bodyPr>
          <a:lstStyle/>
          <a:p>
            <a:pPr>
              <a:lnSpc>
                <a:spcPct val="150000"/>
              </a:lnSpc>
              <a:buClr>
                <a:schemeClr val="accent2"/>
              </a:buClr>
              <a:buFont typeface="Wingdings" panose="05000000000000000000" pitchFamily="2" charset="2"/>
              <a:buChar char="Ø"/>
            </a:pPr>
            <a:r>
              <a:rPr lang="en-US" sz="1800" dirty="0">
                <a:solidFill>
                  <a:schemeClr val="tx1"/>
                </a:solidFill>
              </a:rPr>
              <a:t>Touching</a:t>
            </a:r>
          </a:p>
          <a:p>
            <a:pPr>
              <a:lnSpc>
                <a:spcPct val="150000"/>
              </a:lnSpc>
              <a:buClr>
                <a:schemeClr val="accent2"/>
              </a:buClr>
              <a:buFont typeface="Wingdings" panose="05000000000000000000" pitchFamily="2" charset="2"/>
              <a:buChar char="Ø"/>
            </a:pPr>
            <a:r>
              <a:rPr lang="en-US" sz="1800" dirty="0">
                <a:solidFill>
                  <a:schemeClr val="tx1"/>
                </a:solidFill>
              </a:rPr>
              <a:t>Fondling</a:t>
            </a:r>
          </a:p>
          <a:p>
            <a:pPr>
              <a:lnSpc>
                <a:spcPct val="150000"/>
              </a:lnSpc>
              <a:buClr>
                <a:schemeClr val="accent2"/>
              </a:buClr>
              <a:buFont typeface="Wingdings" panose="05000000000000000000" pitchFamily="2" charset="2"/>
              <a:buChar char="Ø"/>
            </a:pPr>
            <a:r>
              <a:rPr lang="en-US" sz="1800" dirty="0">
                <a:solidFill>
                  <a:schemeClr val="tx1"/>
                </a:solidFill>
              </a:rPr>
              <a:t>Intercourse</a:t>
            </a:r>
          </a:p>
          <a:p>
            <a:pPr>
              <a:lnSpc>
                <a:spcPct val="150000"/>
              </a:lnSpc>
              <a:buClr>
                <a:schemeClr val="accent2"/>
              </a:buClr>
              <a:buFont typeface="Wingdings" panose="05000000000000000000" pitchFamily="2" charset="2"/>
              <a:buChar char="Ø"/>
            </a:pPr>
            <a:r>
              <a:rPr lang="en-US" sz="1800" dirty="0">
                <a:solidFill>
                  <a:schemeClr val="tx1"/>
                </a:solidFill>
              </a:rPr>
              <a:t>Sexual activity when:</a:t>
            </a:r>
          </a:p>
          <a:p>
            <a:pPr lvl="1">
              <a:lnSpc>
                <a:spcPct val="150000"/>
              </a:lnSpc>
              <a:buClr>
                <a:schemeClr val="accent2"/>
              </a:buClr>
              <a:buFont typeface="Wingdings" panose="05000000000000000000" pitchFamily="2" charset="2"/>
              <a:buChar char="Ø"/>
            </a:pPr>
            <a:r>
              <a:rPr lang="en-US" sz="1800" dirty="0">
                <a:solidFill>
                  <a:schemeClr val="tx1"/>
                </a:solidFill>
              </a:rPr>
              <a:t>Adult is unable to understand </a:t>
            </a:r>
          </a:p>
          <a:p>
            <a:pPr lvl="1">
              <a:lnSpc>
                <a:spcPct val="150000"/>
              </a:lnSpc>
              <a:buClr>
                <a:schemeClr val="accent2"/>
              </a:buClr>
              <a:buFont typeface="Wingdings" panose="05000000000000000000" pitchFamily="2" charset="2"/>
              <a:buChar char="Ø"/>
            </a:pPr>
            <a:r>
              <a:rPr lang="en-US" sz="1800" dirty="0">
                <a:solidFill>
                  <a:schemeClr val="tx1"/>
                </a:solidFill>
              </a:rPr>
              <a:t>Unwilling to consent</a:t>
            </a:r>
          </a:p>
          <a:p>
            <a:pPr lvl="1">
              <a:lnSpc>
                <a:spcPct val="150000"/>
              </a:lnSpc>
              <a:buClr>
                <a:schemeClr val="accent2"/>
              </a:buClr>
              <a:buFont typeface="Wingdings" panose="05000000000000000000" pitchFamily="2" charset="2"/>
              <a:buChar char="Ø"/>
            </a:pPr>
            <a:r>
              <a:rPr lang="en-US" sz="1800" dirty="0">
                <a:solidFill>
                  <a:schemeClr val="tx1"/>
                </a:solidFill>
              </a:rPr>
              <a:t>Threatened </a:t>
            </a:r>
          </a:p>
          <a:p>
            <a:pPr lvl="1">
              <a:lnSpc>
                <a:spcPct val="150000"/>
              </a:lnSpc>
              <a:buClr>
                <a:schemeClr val="accent2"/>
              </a:buClr>
              <a:buFont typeface="Wingdings" panose="05000000000000000000" pitchFamily="2" charset="2"/>
              <a:buChar char="Ø"/>
            </a:pPr>
            <a:r>
              <a:rPr lang="en-US" sz="1800" dirty="0">
                <a:solidFill>
                  <a:schemeClr val="tx1"/>
                </a:solidFill>
              </a:rPr>
              <a:t>Physically forced</a:t>
            </a:r>
          </a:p>
          <a:p>
            <a:pPr>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2535307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Neglect Indicators</a:t>
            </a:r>
            <a:endParaRPr lang="en-US" sz="4000" b="1" dirty="0">
              <a:solidFill>
                <a:schemeClr val="tx1"/>
              </a:solidFill>
            </a:endParaRPr>
          </a:p>
        </p:txBody>
      </p:sp>
      <p:sp>
        <p:nvSpPr>
          <p:cNvPr id="3" name="Content Placeholder 2"/>
          <p:cNvSpPr>
            <a:spLocks noGrp="1"/>
          </p:cNvSpPr>
          <p:nvPr>
            <p:ph idx="1"/>
          </p:nvPr>
        </p:nvSpPr>
        <p:spPr>
          <a:xfrm>
            <a:off x="544414" y="1631074"/>
            <a:ext cx="6356659" cy="2261657"/>
          </a:xfrm>
        </p:spPr>
        <p:txBody>
          <a:bodyPr numCol="2">
            <a:noAutofit/>
          </a:bodyPr>
          <a:lstStyle/>
          <a:p>
            <a:pPr>
              <a:lnSpc>
                <a:spcPct val="150000"/>
              </a:lnSpc>
              <a:buClr>
                <a:schemeClr val="accent2"/>
              </a:buClr>
              <a:buFont typeface="Wingdings" panose="05000000000000000000" pitchFamily="2" charset="2"/>
              <a:buChar char="Ø"/>
            </a:pPr>
            <a:r>
              <a:rPr lang="en-US" altLang="en-US" sz="1800" dirty="0">
                <a:solidFill>
                  <a:schemeClr val="tx1"/>
                </a:solidFill>
              </a:rPr>
              <a:t>Bed sores</a:t>
            </a:r>
          </a:p>
          <a:p>
            <a:pPr>
              <a:lnSpc>
                <a:spcPct val="150000"/>
              </a:lnSpc>
              <a:buClr>
                <a:schemeClr val="accent2"/>
              </a:buClr>
              <a:buFont typeface="Wingdings" panose="05000000000000000000" pitchFamily="2" charset="2"/>
              <a:buChar char="Ø"/>
            </a:pPr>
            <a:r>
              <a:rPr lang="en-US" altLang="en-US" sz="1800" dirty="0">
                <a:solidFill>
                  <a:schemeClr val="tx1"/>
                </a:solidFill>
              </a:rPr>
              <a:t>Unsanitary environment</a:t>
            </a:r>
          </a:p>
          <a:p>
            <a:pPr>
              <a:lnSpc>
                <a:spcPct val="150000"/>
              </a:lnSpc>
              <a:buClr>
                <a:schemeClr val="accent2"/>
              </a:buClr>
              <a:buFont typeface="Wingdings" panose="05000000000000000000" pitchFamily="2" charset="2"/>
              <a:buChar char="Ø"/>
            </a:pPr>
            <a:r>
              <a:rPr lang="en-US" altLang="en-US" sz="1800" dirty="0">
                <a:solidFill>
                  <a:schemeClr val="tx1"/>
                </a:solidFill>
              </a:rPr>
              <a:t>Smells of urine and/or feces</a:t>
            </a:r>
          </a:p>
          <a:p>
            <a:pPr>
              <a:lnSpc>
                <a:spcPct val="150000"/>
              </a:lnSpc>
              <a:buClr>
                <a:schemeClr val="accent2"/>
              </a:buClr>
              <a:buFont typeface="Wingdings" panose="05000000000000000000" pitchFamily="2" charset="2"/>
              <a:buChar char="Ø"/>
            </a:pPr>
            <a:r>
              <a:rPr lang="en-US" altLang="en-US" sz="1800" dirty="0">
                <a:solidFill>
                  <a:schemeClr val="tx1"/>
                </a:solidFill>
              </a:rPr>
              <a:t>Unkempt appearance</a:t>
            </a:r>
          </a:p>
          <a:p>
            <a:pPr>
              <a:lnSpc>
                <a:spcPct val="150000"/>
              </a:lnSpc>
              <a:buClr>
                <a:schemeClr val="accent2"/>
              </a:buClr>
              <a:buFont typeface="Wingdings" panose="05000000000000000000" pitchFamily="2" charset="2"/>
              <a:buChar char="Ø"/>
            </a:pPr>
            <a:r>
              <a:rPr lang="en-US" altLang="en-US" sz="1800" dirty="0">
                <a:solidFill>
                  <a:schemeClr val="tx1"/>
                </a:solidFill>
              </a:rPr>
              <a:t>Poor personal hygiene</a:t>
            </a:r>
          </a:p>
          <a:p>
            <a:pPr>
              <a:lnSpc>
                <a:spcPct val="150000"/>
              </a:lnSpc>
              <a:buClr>
                <a:schemeClr val="accent2"/>
              </a:buClr>
              <a:buFont typeface="Wingdings" panose="05000000000000000000" pitchFamily="2" charset="2"/>
              <a:buChar char="Ø"/>
            </a:pPr>
            <a:r>
              <a:rPr lang="en-US" altLang="en-US" sz="1800" dirty="0">
                <a:solidFill>
                  <a:schemeClr val="tx1"/>
                </a:solidFill>
              </a:rPr>
              <a:t>Untreated medical condition</a:t>
            </a:r>
          </a:p>
          <a:p>
            <a:pPr>
              <a:lnSpc>
                <a:spcPct val="150000"/>
              </a:lnSpc>
              <a:buClr>
                <a:schemeClr val="accent2"/>
              </a:buClr>
              <a:buFont typeface="Wingdings" panose="05000000000000000000" pitchFamily="2" charset="2"/>
              <a:buChar char="Ø"/>
            </a:pPr>
            <a:r>
              <a:rPr lang="en-US" altLang="en-US" sz="1800" dirty="0">
                <a:solidFill>
                  <a:schemeClr val="tx1"/>
                </a:solidFill>
              </a:rPr>
              <a:t>Misuse of </a:t>
            </a:r>
            <a:r>
              <a:rPr lang="en-US" altLang="en-US" sz="1800" dirty="0" smtClean="0">
                <a:solidFill>
                  <a:schemeClr val="tx1"/>
                </a:solidFill>
              </a:rPr>
              <a:t>medications</a:t>
            </a: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838695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Financial Indicators</a:t>
            </a:r>
            <a:endParaRPr lang="en-US" sz="4000" b="1" dirty="0">
              <a:solidFill>
                <a:schemeClr val="tx1"/>
              </a:solidFill>
            </a:endParaRPr>
          </a:p>
        </p:txBody>
      </p:sp>
      <p:sp>
        <p:nvSpPr>
          <p:cNvPr id="3" name="Content Placeholder 2"/>
          <p:cNvSpPr>
            <a:spLocks noGrp="1"/>
          </p:cNvSpPr>
          <p:nvPr>
            <p:ph idx="1"/>
          </p:nvPr>
        </p:nvSpPr>
        <p:spPr>
          <a:xfrm>
            <a:off x="544414" y="1396311"/>
            <a:ext cx="7815815" cy="3418060"/>
          </a:xfrm>
        </p:spPr>
        <p:txBody>
          <a:bodyPr numCol="3">
            <a:noAutofit/>
          </a:bodyPr>
          <a:lstStyle/>
          <a:p>
            <a:pPr>
              <a:buClr>
                <a:schemeClr val="accent2"/>
              </a:buClr>
              <a:buFont typeface="Wingdings" panose="05000000000000000000" pitchFamily="2" charset="2"/>
              <a:buChar char="Ø"/>
              <a:defRPr/>
            </a:pPr>
            <a:r>
              <a:rPr lang="en-US" altLang="en-US" sz="1400" dirty="0">
                <a:solidFill>
                  <a:schemeClr val="tx1"/>
                </a:solidFill>
              </a:rPr>
              <a:t>Sudden, unjustified selling of property</a:t>
            </a:r>
          </a:p>
          <a:p>
            <a:pPr>
              <a:buClr>
                <a:schemeClr val="accent2"/>
              </a:buClr>
              <a:buFont typeface="Wingdings" panose="05000000000000000000" pitchFamily="2" charset="2"/>
              <a:buChar char="Ø"/>
              <a:defRPr/>
            </a:pPr>
            <a:r>
              <a:rPr lang="en-US" altLang="en-US" sz="1400" dirty="0">
                <a:solidFill>
                  <a:schemeClr val="tx1"/>
                </a:solidFill>
              </a:rPr>
              <a:t>Missing/stolen  money or property</a:t>
            </a:r>
            <a:endParaRPr lang="en-US" altLang="en-US" sz="1400" b="1" dirty="0">
              <a:solidFill>
                <a:schemeClr val="tx1"/>
              </a:solidFill>
            </a:endParaRPr>
          </a:p>
          <a:p>
            <a:pPr>
              <a:buClr>
                <a:schemeClr val="accent2"/>
              </a:buClr>
              <a:buFont typeface="Wingdings" panose="05000000000000000000" pitchFamily="2" charset="2"/>
              <a:buChar char="Ø"/>
              <a:defRPr/>
            </a:pPr>
            <a:r>
              <a:rPr lang="en-US" altLang="en-US" sz="1400" dirty="0">
                <a:solidFill>
                  <a:schemeClr val="tx1"/>
                </a:solidFill>
              </a:rPr>
              <a:t>Disparity between assets/living conditions</a:t>
            </a:r>
          </a:p>
          <a:p>
            <a:pPr>
              <a:buClr>
                <a:schemeClr val="accent2"/>
              </a:buClr>
              <a:buFont typeface="Wingdings" panose="05000000000000000000" pitchFamily="2" charset="2"/>
              <a:buChar char="Ø"/>
              <a:defRPr/>
            </a:pPr>
            <a:r>
              <a:rPr lang="en-US" altLang="en-US" sz="1400" dirty="0">
                <a:solidFill>
                  <a:schemeClr val="tx1"/>
                </a:solidFill>
              </a:rPr>
              <a:t>Increased or unusual withdrawals from liquid assets</a:t>
            </a:r>
          </a:p>
          <a:p>
            <a:pPr>
              <a:buClr>
                <a:schemeClr val="accent2"/>
              </a:buClr>
              <a:buFont typeface="Wingdings" panose="05000000000000000000" pitchFamily="2" charset="2"/>
              <a:buChar char="Ø"/>
              <a:defRPr/>
            </a:pPr>
            <a:r>
              <a:rPr lang="en-US" altLang="en-US" sz="1400" dirty="0">
                <a:solidFill>
                  <a:schemeClr val="tx1"/>
                </a:solidFill>
              </a:rPr>
              <a:t>Changes in legal documents</a:t>
            </a:r>
          </a:p>
          <a:p>
            <a:pPr>
              <a:buClr>
                <a:schemeClr val="accent2"/>
              </a:buClr>
              <a:buFont typeface="Wingdings" panose="05000000000000000000" pitchFamily="2" charset="2"/>
              <a:buChar char="Ø"/>
              <a:defRPr/>
            </a:pPr>
            <a:r>
              <a:rPr lang="en-US" altLang="en-US" sz="1400" dirty="0">
                <a:solidFill>
                  <a:schemeClr val="tx1"/>
                </a:solidFill>
              </a:rPr>
              <a:t>Disconnected </a:t>
            </a:r>
            <a:r>
              <a:rPr lang="en-US" altLang="en-US" sz="1400" dirty="0" smtClean="0">
                <a:solidFill>
                  <a:schemeClr val="tx1"/>
                </a:solidFill>
              </a:rPr>
              <a:t>utilities</a:t>
            </a:r>
          </a:p>
          <a:p>
            <a:pPr>
              <a:buClr>
                <a:schemeClr val="accent2"/>
              </a:buClr>
              <a:buFont typeface="Wingdings" panose="05000000000000000000" pitchFamily="2" charset="2"/>
              <a:buChar char="Ø"/>
              <a:defRPr/>
            </a:pPr>
            <a:r>
              <a:rPr lang="en-US" altLang="en-US" sz="1400" dirty="0">
                <a:solidFill>
                  <a:schemeClr val="tx1"/>
                </a:solidFill>
              </a:rPr>
              <a:t>Extraordinary interest by family or friends in personal assets</a:t>
            </a:r>
          </a:p>
          <a:p>
            <a:pPr>
              <a:buClr>
                <a:schemeClr val="accent2"/>
              </a:buClr>
              <a:buFont typeface="Wingdings" panose="05000000000000000000" pitchFamily="2" charset="2"/>
              <a:buChar char="Ø"/>
              <a:defRPr/>
            </a:pPr>
            <a:r>
              <a:rPr lang="en-US" altLang="en-US" sz="1400" dirty="0">
                <a:solidFill>
                  <a:schemeClr val="tx1"/>
                </a:solidFill>
              </a:rPr>
              <a:t>Use of Power of Attorney, Conservatorship or other legal means to control assets</a:t>
            </a:r>
          </a:p>
          <a:p>
            <a:pPr>
              <a:buClr>
                <a:schemeClr val="accent2"/>
              </a:buClr>
              <a:buFont typeface="Wingdings" panose="05000000000000000000" pitchFamily="2" charset="2"/>
              <a:buChar char="Ø"/>
              <a:defRPr/>
            </a:pPr>
            <a:r>
              <a:rPr lang="en-US" altLang="en-US" sz="1400" dirty="0">
                <a:solidFill>
                  <a:schemeClr val="tx1"/>
                </a:solidFill>
              </a:rPr>
              <a:t>Personal belongings missing</a:t>
            </a:r>
          </a:p>
          <a:p>
            <a:pPr>
              <a:buClr>
                <a:schemeClr val="accent2"/>
              </a:buClr>
              <a:buFont typeface="Wingdings" panose="05000000000000000000" pitchFamily="2" charset="2"/>
              <a:buChar char="Ø"/>
              <a:defRPr/>
            </a:pPr>
            <a:r>
              <a:rPr lang="en-US" altLang="en-US" sz="1400" dirty="0">
                <a:solidFill>
                  <a:schemeClr val="tx1"/>
                </a:solidFill>
              </a:rPr>
              <a:t>Banking problems, unnecessary loans &amp; mortgages</a:t>
            </a:r>
          </a:p>
          <a:p>
            <a:pPr>
              <a:buClr>
                <a:schemeClr val="accent2"/>
              </a:buClr>
              <a:buFont typeface="Wingdings" panose="05000000000000000000" pitchFamily="2" charset="2"/>
              <a:buChar char="Ø"/>
              <a:defRPr/>
            </a:pPr>
            <a:r>
              <a:rPr lang="en-US" altLang="en-US" sz="1400" dirty="0">
                <a:solidFill>
                  <a:schemeClr val="tx1"/>
                </a:solidFill>
              </a:rPr>
              <a:t>New lines of credit</a:t>
            </a:r>
          </a:p>
          <a:p>
            <a:pPr>
              <a:buClr>
                <a:schemeClr val="accent2"/>
              </a:buClr>
              <a:buFont typeface="Wingdings" panose="05000000000000000000" pitchFamily="2" charset="2"/>
              <a:buChar char="Ø"/>
              <a:defRPr/>
            </a:pPr>
            <a:r>
              <a:rPr lang="en-US" altLang="en-US" sz="1400" dirty="0">
                <a:solidFill>
                  <a:schemeClr val="tx1"/>
                </a:solidFill>
              </a:rPr>
              <a:t>Missing or redirected mail</a:t>
            </a:r>
          </a:p>
          <a:p>
            <a:pPr>
              <a:lnSpc>
                <a:spcPct val="150000"/>
              </a:lnSpc>
              <a:buClr>
                <a:schemeClr val="accent2"/>
              </a:buClr>
              <a:buFont typeface="Wingdings" panose="05000000000000000000" pitchFamily="2" charset="2"/>
              <a:buChar char="Ø"/>
              <a:defRPr/>
            </a:pPr>
            <a:endParaRPr lang="en-US" altLang="en-US" sz="1400" dirty="0">
              <a:solidFill>
                <a:schemeClr val="tx1"/>
              </a:solidFill>
            </a:endParaRPr>
          </a:p>
          <a:p>
            <a:pPr>
              <a:lnSpc>
                <a:spcPct val="150000"/>
              </a:lnSpc>
              <a:buClr>
                <a:schemeClr val="accent2"/>
              </a:buClr>
              <a:buFont typeface="Wingdings" panose="05000000000000000000" pitchFamily="2" charset="2"/>
              <a:buChar char="Ø"/>
            </a:pPr>
            <a:endParaRPr lang="en-US" altLang="en-US" sz="14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705204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a:solidFill>
                  <a:schemeClr val="tx1"/>
                </a:solidFill>
              </a:rPr>
              <a:t>Top 10 Elderly Financial Scams</a:t>
            </a:r>
            <a:endParaRPr lang="en-US" dirty="0"/>
          </a:p>
        </p:txBody>
      </p:sp>
      <p:sp>
        <p:nvSpPr>
          <p:cNvPr id="3" name="Content Placeholder 2"/>
          <p:cNvSpPr>
            <a:spLocks noGrp="1"/>
          </p:cNvSpPr>
          <p:nvPr>
            <p:ph idx="1"/>
          </p:nvPr>
        </p:nvSpPr>
        <p:spPr>
          <a:xfrm>
            <a:off x="508002" y="1620442"/>
            <a:ext cx="5718628" cy="2910580"/>
          </a:xfrm>
        </p:spPr>
        <p:txBody>
          <a:bodyPr numCol="2">
            <a:normAutofit/>
          </a:bodyPr>
          <a:lstStyle/>
          <a:p>
            <a:pPr marL="342900" indent="-342900">
              <a:lnSpc>
                <a:spcPct val="150000"/>
              </a:lnSpc>
              <a:buClr>
                <a:schemeClr val="accent2"/>
              </a:buClr>
              <a:buFont typeface="+mj-lt"/>
              <a:buAutoNum type="arabicPeriod"/>
            </a:pPr>
            <a:r>
              <a:rPr lang="en-US" sz="1400" dirty="0"/>
              <a:t>Medicare/Health Insurance scams</a:t>
            </a:r>
          </a:p>
          <a:p>
            <a:pPr marL="342900" indent="-342900">
              <a:lnSpc>
                <a:spcPct val="150000"/>
              </a:lnSpc>
              <a:buClr>
                <a:schemeClr val="accent2"/>
              </a:buClr>
              <a:buFont typeface="+mj-lt"/>
              <a:buAutoNum type="arabicPeriod"/>
            </a:pPr>
            <a:r>
              <a:rPr lang="en-US" sz="1400" dirty="0"/>
              <a:t>Counterfeit prescription drugs</a:t>
            </a:r>
          </a:p>
          <a:p>
            <a:pPr marL="342900" indent="-342900">
              <a:lnSpc>
                <a:spcPct val="150000"/>
              </a:lnSpc>
              <a:buClr>
                <a:schemeClr val="accent2"/>
              </a:buClr>
              <a:buFont typeface="+mj-lt"/>
              <a:buAutoNum type="arabicPeriod"/>
            </a:pPr>
            <a:r>
              <a:rPr lang="en-US" sz="1400" dirty="0"/>
              <a:t>Funeral &amp; Cemetery scams</a:t>
            </a:r>
          </a:p>
          <a:p>
            <a:pPr marL="342900" indent="-342900">
              <a:lnSpc>
                <a:spcPct val="150000"/>
              </a:lnSpc>
              <a:buClr>
                <a:schemeClr val="accent2"/>
              </a:buClr>
              <a:buFont typeface="+mj-lt"/>
              <a:buAutoNum type="arabicPeriod"/>
            </a:pPr>
            <a:r>
              <a:rPr lang="en-US" sz="1400" dirty="0"/>
              <a:t>Fraudulent anti-aging products</a:t>
            </a:r>
          </a:p>
          <a:p>
            <a:pPr marL="342900" indent="-342900">
              <a:lnSpc>
                <a:spcPct val="150000"/>
              </a:lnSpc>
              <a:buClr>
                <a:schemeClr val="accent2"/>
              </a:buClr>
              <a:buFont typeface="+mj-lt"/>
              <a:buAutoNum type="arabicPeriod"/>
            </a:pPr>
            <a:r>
              <a:rPr lang="en-US" sz="1400" dirty="0"/>
              <a:t>Telemarketing/ phone </a:t>
            </a:r>
            <a:r>
              <a:rPr lang="en-US" sz="1400" dirty="0" smtClean="0"/>
              <a:t>scams</a:t>
            </a:r>
            <a:endParaRPr lang="en-US" sz="1400" dirty="0"/>
          </a:p>
          <a:p>
            <a:pPr marL="342900" indent="-342900">
              <a:lnSpc>
                <a:spcPct val="150000"/>
              </a:lnSpc>
              <a:buClr>
                <a:schemeClr val="accent2"/>
              </a:buClr>
              <a:buFont typeface="+mj-lt"/>
              <a:buAutoNum type="arabicPeriod"/>
            </a:pPr>
            <a:r>
              <a:rPr lang="en-US" sz="1400" dirty="0"/>
              <a:t>Internet Fraud</a:t>
            </a:r>
          </a:p>
          <a:p>
            <a:pPr marL="342900" indent="-342900">
              <a:lnSpc>
                <a:spcPct val="150000"/>
              </a:lnSpc>
              <a:buClr>
                <a:schemeClr val="accent2"/>
              </a:buClr>
              <a:buFont typeface="+mj-lt"/>
              <a:buAutoNum type="arabicPeriod"/>
            </a:pPr>
            <a:r>
              <a:rPr lang="en-US" sz="1400" dirty="0"/>
              <a:t>Investment schemes</a:t>
            </a:r>
          </a:p>
          <a:p>
            <a:pPr marL="342900" indent="-342900">
              <a:lnSpc>
                <a:spcPct val="150000"/>
              </a:lnSpc>
              <a:buClr>
                <a:schemeClr val="accent2"/>
              </a:buClr>
              <a:buFont typeface="+mj-lt"/>
              <a:buAutoNum type="arabicPeriod"/>
            </a:pPr>
            <a:r>
              <a:rPr lang="en-US" sz="1400" dirty="0"/>
              <a:t>Homeowner/reverse mortgage scams</a:t>
            </a:r>
          </a:p>
          <a:p>
            <a:pPr marL="342900" indent="-342900">
              <a:lnSpc>
                <a:spcPct val="150000"/>
              </a:lnSpc>
              <a:buClr>
                <a:schemeClr val="accent2"/>
              </a:buClr>
              <a:buFont typeface="+mj-lt"/>
              <a:buAutoNum type="arabicPeriod"/>
            </a:pPr>
            <a:r>
              <a:rPr lang="en-US" sz="1400" dirty="0"/>
              <a:t>Sweepstakes &amp; lottery scams</a:t>
            </a:r>
          </a:p>
          <a:p>
            <a:pPr marL="342900" indent="-342900">
              <a:lnSpc>
                <a:spcPct val="150000"/>
              </a:lnSpc>
              <a:buClr>
                <a:schemeClr val="accent2"/>
              </a:buClr>
              <a:buFont typeface="+mj-lt"/>
              <a:buAutoNum type="arabicPeriod"/>
            </a:pPr>
            <a:r>
              <a:rPr lang="en-US" sz="1400" dirty="0"/>
              <a:t>The grandparent scam</a:t>
            </a:r>
          </a:p>
          <a:p>
            <a:endParaRPr lang="en-US" dirty="0"/>
          </a:p>
        </p:txBody>
      </p:sp>
      <p:pic>
        <p:nvPicPr>
          <p:cNvPr id="4" name="Picture 2" descr="Getting help for elder financial ab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244" y="1948809"/>
            <a:ext cx="2287814" cy="1526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HS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273302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Psychological/Mental</a:t>
            </a:r>
            <a:endParaRPr lang="en-US" sz="4000" b="1" dirty="0">
              <a:solidFill>
                <a:schemeClr val="tx1"/>
              </a:solidFill>
            </a:endParaRPr>
          </a:p>
        </p:txBody>
      </p:sp>
      <p:sp>
        <p:nvSpPr>
          <p:cNvPr id="3" name="Content Placeholder 2"/>
          <p:cNvSpPr>
            <a:spLocks noGrp="1"/>
          </p:cNvSpPr>
          <p:nvPr>
            <p:ph idx="1"/>
          </p:nvPr>
        </p:nvSpPr>
        <p:spPr>
          <a:xfrm>
            <a:off x="705992" y="1430777"/>
            <a:ext cx="6421922" cy="3085431"/>
          </a:xfrm>
        </p:spPr>
        <p:txBody>
          <a:bodyPr numCol="2">
            <a:noAutofit/>
          </a:bodyPr>
          <a:lstStyle/>
          <a:p>
            <a:pPr>
              <a:lnSpc>
                <a:spcPct val="150000"/>
              </a:lnSpc>
              <a:buClr>
                <a:schemeClr val="accent2"/>
              </a:buClr>
              <a:buFont typeface="Wingdings" panose="05000000000000000000" pitchFamily="2" charset="2"/>
              <a:buChar char="Ø"/>
            </a:pPr>
            <a:r>
              <a:rPr lang="en-US" sz="1800" dirty="0">
                <a:solidFill>
                  <a:schemeClr val="tx1"/>
                </a:solidFill>
              </a:rPr>
              <a:t>Verbal assaults</a:t>
            </a:r>
          </a:p>
          <a:p>
            <a:pPr>
              <a:lnSpc>
                <a:spcPct val="150000"/>
              </a:lnSpc>
              <a:buClr>
                <a:schemeClr val="accent2"/>
              </a:buClr>
              <a:buFont typeface="Wingdings" panose="05000000000000000000" pitchFamily="2" charset="2"/>
              <a:buChar char="Ø"/>
            </a:pPr>
            <a:r>
              <a:rPr lang="en-US" sz="1800" dirty="0">
                <a:solidFill>
                  <a:schemeClr val="tx1"/>
                </a:solidFill>
              </a:rPr>
              <a:t>Threats of abuse</a:t>
            </a:r>
          </a:p>
          <a:p>
            <a:pPr>
              <a:lnSpc>
                <a:spcPct val="150000"/>
              </a:lnSpc>
              <a:buClr>
                <a:schemeClr val="accent2"/>
              </a:buClr>
              <a:buFont typeface="Wingdings" panose="05000000000000000000" pitchFamily="2" charset="2"/>
              <a:buChar char="Ø"/>
            </a:pPr>
            <a:r>
              <a:rPr lang="en-US" sz="1800" dirty="0">
                <a:solidFill>
                  <a:schemeClr val="tx1"/>
                </a:solidFill>
              </a:rPr>
              <a:t>Harassment</a:t>
            </a:r>
          </a:p>
          <a:p>
            <a:pPr>
              <a:lnSpc>
                <a:spcPct val="150000"/>
              </a:lnSpc>
              <a:buClr>
                <a:schemeClr val="accent2"/>
              </a:buClr>
              <a:buFont typeface="Wingdings" panose="05000000000000000000" pitchFamily="2" charset="2"/>
              <a:buChar char="Ø"/>
            </a:pPr>
            <a:r>
              <a:rPr lang="en-US" sz="1800" dirty="0">
                <a:solidFill>
                  <a:schemeClr val="tx1"/>
                </a:solidFill>
              </a:rPr>
              <a:t>Intimidation</a:t>
            </a:r>
          </a:p>
          <a:p>
            <a:pPr>
              <a:lnSpc>
                <a:spcPct val="150000"/>
              </a:lnSpc>
              <a:buClr>
                <a:schemeClr val="accent2"/>
              </a:buClr>
              <a:buFont typeface="Wingdings" panose="05000000000000000000" pitchFamily="2" charset="2"/>
              <a:buChar char="Ø"/>
            </a:pPr>
            <a:r>
              <a:rPr lang="en-US" sz="1800" dirty="0">
                <a:solidFill>
                  <a:schemeClr val="tx1"/>
                </a:solidFill>
              </a:rPr>
              <a:t>Ignoring </a:t>
            </a:r>
          </a:p>
          <a:p>
            <a:pPr>
              <a:lnSpc>
                <a:spcPct val="150000"/>
              </a:lnSpc>
              <a:buClr>
                <a:schemeClr val="accent2"/>
              </a:buClr>
              <a:buFont typeface="Wingdings" panose="05000000000000000000" pitchFamily="2" charset="2"/>
              <a:buChar char="Ø"/>
            </a:pPr>
            <a:r>
              <a:rPr lang="en-US" sz="1800" dirty="0">
                <a:solidFill>
                  <a:schemeClr val="tx1"/>
                </a:solidFill>
              </a:rPr>
              <a:t>Belittling  </a:t>
            </a:r>
          </a:p>
          <a:p>
            <a:pPr>
              <a:lnSpc>
                <a:spcPct val="150000"/>
              </a:lnSpc>
              <a:buClr>
                <a:schemeClr val="accent2"/>
              </a:buClr>
              <a:buFont typeface="Wingdings" panose="05000000000000000000" pitchFamily="2" charset="2"/>
              <a:buChar char="Ø"/>
            </a:pPr>
            <a:r>
              <a:rPr lang="en-US" sz="1800" dirty="0">
                <a:solidFill>
                  <a:schemeClr val="tx1"/>
                </a:solidFill>
              </a:rPr>
              <a:t>Infantilizing the needs of adults. </a:t>
            </a:r>
          </a:p>
          <a:p>
            <a:pPr>
              <a:lnSpc>
                <a:spcPct val="150000"/>
              </a:lnSpc>
              <a:buClr>
                <a:schemeClr val="accent2"/>
              </a:buClr>
              <a:buFont typeface="Wingdings" panose="05000000000000000000" pitchFamily="2" charset="2"/>
              <a:buChar char="Ø"/>
            </a:pPr>
            <a:r>
              <a:rPr lang="en-US" sz="1800" dirty="0">
                <a:solidFill>
                  <a:schemeClr val="tx1"/>
                </a:solidFill>
              </a:rPr>
              <a:t>Neglecting or discounting emotional well being</a:t>
            </a:r>
          </a:p>
          <a:p>
            <a:pPr>
              <a:lnSpc>
                <a:spcPct val="150000"/>
              </a:lnSpc>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92387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Abandonment</a:t>
            </a:r>
            <a:endParaRPr lang="en-US" sz="4000" b="1" dirty="0">
              <a:solidFill>
                <a:schemeClr val="tx1"/>
              </a:solidFill>
            </a:endParaRPr>
          </a:p>
        </p:txBody>
      </p:sp>
      <p:sp>
        <p:nvSpPr>
          <p:cNvPr id="3" name="Content Placeholder 2"/>
          <p:cNvSpPr>
            <a:spLocks noGrp="1"/>
          </p:cNvSpPr>
          <p:nvPr>
            <p:ph idx="1"/>
          </p:nvPr>
        </p:nvSpPr>
        <p:spPr>
          <a:xfrm>
            <a:off x="627514" y="1430777"/>
            <a:ext cx="6500399" cy="3438678"/>
          </a:xfrm>
        </p:spPr>
        <p:txBody>
          <a:bodyPr numCol="1">
            <a:noAutofit/>
          </a:bodyPr>
          <a:lstStyle/>
          <a:p>
            <a:pPr>
              <a:lnSpc>
                <a:spcPct val="150000"/>
              </a:lnSpc>
              <a:buClr>
                <a:schemeClr val="accent2"/>
              </a:buClr>
              <a:buFont typeface="Wingdings" panose="05000000000000000000" pitchFamily="2" charset="2"/>
              <a:buChar char="Ø"/>
            </a:pPr>
            <a:r>
              <a:rPr lang="en-US" altLang="en-US" sz="1800" dirty="0">
                <a:solidFill>
                  <a:schemeClr val="tx1"/>
                </a:solidFill>
              </a:rPr>
              <a:t>Leaving alone and unable to care for self</a:t>
            </a:r>
          </a:p>
          <a:p>
            <a:pPr>
              <a:buClr>
                <a:schemeClr val="accent2"/>
              </a:buClr>
              <a:buFont typeface="Wingdings" panose="05000000000000000000" pitchFamily="2" charset="2"/>
              <a:buChar char="Ø"/>
            </a:pPr>
            <a:r>
              <a:rPr lang="en-US" altLang="en-US" sz="1800" dirty="0">
                <a:solidFill>
                  <a:schemeClr val="tx1"/>
                </a:solidFill>
              </a:rPr>
              <a:t>Dropping off at the hospital without providing basic information</a:t>
            </a:r>
          </a:p>
          <a:p>
            <a:pPr>
              <a:lnSpc>
                <a:spcPct val="150000"/>
              </a:lnSpc>
              <a:buClr>
                <a:schemeClr val="accent2"/>
              </a:buClr>
              <a:buFont typeface="Wingdings" panose="05000000000000000000" pitchFamily="2" charset="2"/>
              <a:buChar char="Ø"/>
            </a:pPr>
            <a:r>
              <a:rPr lang="en-US" altLang="en-US" sz="1800" dirty="0">
                <a:solidFill>
                  <a:schemeClr val="tx1"/>
                </a:solidFill>
              </a:rPr>
              <a:t>Leaving alone when supervision is needed</a:t>
            </a:r>
          </a:p>
          <a:p>
            <a:pPr>
              <a:buClr>
                <a:schemeClr val="accent2"/>
              </a:buClr>
              <a:buFont typeface="Wingdings" panose="05000000000000000000" pitchFamily="2" charset="2"/>
              <a:buChar char="Ø"/>
            </a:pPr>
            <a:r>
              <a:rPr lang="en-US" altLang="en-US" sz="1800" dirty="0">
                <a:solidFill>
                  <a:schemeClr val="tx1"/>
                </a:solidFill>
              </a:rPr>
              <a:t>Failing to provide care without making other arrangements for an alternate caregiver</a:t>
            </a:r>
          </a:p>
          <a:p>
            <a:pPr>
              <a:lnSpc>
                <a:spcPct val="150000"/>
              </a:lnSpc>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2138895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Isolation</a:t>
            </a:r>
            <a:endParaRPr lang="en-US" sz="4000" b="1" dirty="0">
              <a:solidFill>
                <a:schemeClr val="tx1"/>
              </a:solidFill>
            </a:endParaRPr>
          </a:p>
        </p:txBody>
      </p:sp>
      <p:sp>
        <p:nvSpPr>
          <p:cNvPr id="3" name="Content Placeholder 2"/>
          <p:cNvSpPr>
            <a:spLocks noGrp="1"/>
          </p:cNvSpPr>
          <p:nvPr>
            <p:ph idx="1"/>
          </p:nvPr>
        </p:nvSpPr>
        <p:spPr>
          <a:xfrm>
            <a:off x="544414" y="1418344"/>
            <a:ext cx="4732980" cy="3085431"/>
          </a:xfrm>
        </p:spPr>
        <p:txBody>
          <a:bodyPr numCol="1">
            <a:noAutofit/>
          </a:bodyPr>
          <a:lstStyle/>
          <a:p>
            <a:pPr>
              <a:buClr>
                <a:schemeClr val="accent2"/>
              </a:buClr>
              <a:buFont typeface="Wingdings" panose="05000000000000000000" pitchFamily="2" charset="2"/>
              <a:buChar char="Ø"/>
            </a:pPr>
            <a:r>
              <a:rPr lang="en-US" altLang="en-US" sz="1800" dirty="0">
                <a:solidFill>
                  <a:schemeClr val="tx1"/>
                </a:solidFill>
              </a:rPr>
              <a:t>Preventing the elder or dependent adult from having contact with family, friends, or concerned persons</a:t>
            </a:r>
          </a:p>
          <a:p>
            <a:pPr>
              <a:lnSpc>
                <a:spcPct val="150000"/>
              </a:lnSpc>
              <a:buClr>
                <a:schemeClr val="accent2"/>
              </a:buClr>
              <a:buFont typeface="Wingdings" panose="05000000000000000000" pitchFamily="2" charset="2"/>
              <a:buChar char="Ø"/>
            </a:pPr>
            <a:r>
              <a:rPr lang="en-US" altLang="en-US" sz="1800" dirty="0">
                <a:solidFill>
                  <a:schemeClr val="tx1"/>
                </a:solidFill>
              </a:rPr>
              <a:t>Restricting Mail</a:t>
            </a:r>
          </a:p>
          <a:p>
            <a:pPr>
              <a:lnSpc>
                <a:spcPct val="150000"/>
              </a:lnSpc>
              <a:buClr>
                <a:schemeClr val="accent2"/>
              </a:buClr>
              <a:buFont typeface="Wingdings" panose="05000000000000000000" pitchFamily="2" charset="2"/>
              <a:buChar char="Ø"/>
            </a:pPr>
            <a:r>
              <a:rPr lang="en-US" altLang="en-US" sz="1800" dirty="0">
                <a:solidFill>
                  <a:schemeClr val="tx1"/>
                </a:solidFill>
              </a:rPr>
              <a:t>Restricting Calls</a:t>
            </a:r>
          </a:p>
          <a:p>
            <a:pPr>
              <a:lnSpc>
                <a:spcPct val="150000"/>
              </a:lnSpc>
              <a:buClr>
                <a:schemeClr val="accent2"/>
              </a:buClr>
              <a:buFont typeface="Wingdings" panose="05000000000000000000" pitchFamily="2" charset="2"/>
              <a:buChar char="Ø"/>
            </a:pPr>
            <a:r>
              <a:rPr lang="en-US" altLang="en-US" sz="1800" dirty="0">
                <a:solidFill>
                  <a:schemeClr val="tx1"/>
                </a:solidFill>
              </a:rPr>
              <a:t>Turning Away Visitors</a:t>
            </a:r>
          </a:p>
          <a:p>
            <a:pPr>
              <a:lnSpc>
                <a:spcPct val="150000"/>
              </a:lnSpc>
              <a:buClr>
                <a:schemeClr val="accent2"/>
              </a:buClr>
              <a:buFont typeface="Wingdings" panose="05000000000000000000" pitchFamily="2" charset="2"/>
              <a:buChar char="Ø"/>
            </a:pPr>
            <a:r>
              <a:rPr lang="en-US" altLang="en-US" sz="1800" dirty="0">
                <a:solidFill>
                  <a:schemeClr val="tx1"/>
                </a:solidFill>
              </a:rPr>
              <a:t>Locking the elder or dependent adult in a room or home</a:t>
            </a:r>
          </a:p>
          <a:p>
            <a:pPr>
              <a:lnSpc>
                <a:spcPct val="150000"/>
              </a:lnSpc>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pic>
        <p:nvPicPr>
          <p:cNvPr id="4100" name="Picture 4" descr="Isolation: Beware of this Form of Elder Ab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7804" y="1637210"/>
            <a:ext cx="3167744" cy="211182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75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Abduction</a:t>
            </a:r>
            <a:endParaRPr lang="en-US" sz="4000" b="1" dirty="0">
              <a:solidFill>
                <a:schemeClr val="tx1"/>
              </a:solidFill>
            </a:endParaRPr>
          </a:p>
        </p:txBody>
      </p:sp>
      <p:sp>
        <p:nvSpPr>
          <p:cNvPr id="3" name="Content Placeholder 2"/>
          <p:cNvSpPr>
            <a:spLocks noGrp="1"/>
          </p:cNvSpPr>
          <p:nvPr>
            <p:ph idx="1"/>
          </p:nvPr>
        </p:nvSpPr>
        <p:spPr>
          <a:xfrm>
            <a:off x="705991" y="1430777"/>
            <a:ext cx="8438009" cy="3085431"/>
          </a:xfrm>
        </p:spPr>
        <p:txBody>
          <a:bodyPr numCol="1">
            <a:noAutofit/>
          </a:bodyPr>
          <a:lstStyle/>
          <a:p>
            <a:pPr>
              <a:lnSpc>
                <a:spcPct val="200000"/>
              </a:lnSpc>
              <a:buClr>
                <a:schemeClr val="accent2"/>
              </a:buClr>
              <a:buFont typeface="Wingdings" panose="05000000000000000000" pitchFamily="2" charset="2"/>
              <a:buChar char="Ø"/>
            </a:pPr>
            <a:r>
              <a:rPr lang="en-US" sz="1800" dirty="0">
                <a:solidFill>
                  <a:schemeClr val="tx1"/>
                </a:solidFill>
              </a:rPr>
              <a:t>Removal from California</a:t>
            </a:r>
          </a:p>
          <a:p>
            <a:pPr>
              <a:lnSpc>
                <a:spcPct val="200000"/>
              </a:lnSpc>
              <a:buClr>
                <a:schemeClr val="accent2"/>
              </a:buClr>
              <a:buFont typeface="Wingdings" panose="05000000000000000000" pitchFamily="2" charset="2"/>
              <a:buChar char="Ø"/>
            </a:pPr>
            <a:r>
              <a:rPr lang="en-US" sz="1800" dirty="0">
                <a:solidFill>
                  <a:schemeClr val="tx1"/>
                </a:solidFill>
              </a:rPr>
              <a:t>Restraint from Returning</a:t>
            </a:r>
          </a:p>
          <a:p>
            <a:pPr>
              <a:lnSpc>
                <a:spcPct val="200000"/>
              </a:lnSpc>
              <a:buClr>
                <a:schemeClr val="accent2"/>
              </a:buClr>
              <a:buFont typeface="Wingdings" panose="05000000000000000000" pitchFamily="2" charset="2"/>
              <a:buChar char="Ø"/>
            </a:pPr>
            <a:r>
              <a:rPr lang="en-US" sz="1800" dirty="0">
                <a:solidFill>
                  <a:schemeClr val="tx1"/>
                </a:solidFill>
              </a:rPr>
              <a:t>Lacks capacity to consent to removal or restraint</a:t>
            </a:r>
          </a:p>
          <a:p>
            <a:pPr>
              <a:lnSpc>
                <a:spcPct val="150000"/>
              </a:lnSpc>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4219505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ext uri="{D42A27DB-BD31-4B8C-83A1-F6EECF244321}">
                <p14:modId xmlns:p14="http://schemas.microsoft.com/office/powerpoint/2010/main" val="1859355975"/>
              </p:ext>
            </p:extLst>
          </p:nvPr>
        </p:nvGraphicFramePr>
        <p:xfrm>
          <a:off x="556026" y="220337"/>
          <a:ext cx="6308841" cy="42262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EHS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44262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rPr>
              <a:t>Abuser Statistics</a:t>
            </a:r>
            <a:endParaRPr lang="en-US" sz="4000" b="1" dirty="0">
              <a:solidFill>
                <a:schemeClr val="tx1"/>
              </a:solidFill>
            </a:endParaRPr>
          </a:p>
        </p:txBody>
      </p:sp>
      <p:graphicFrame>
        <p:nvGraphicFramePr>
          <p:cNvPr id="6" name="Content Placeholder 3"/>
          <p:cNvGraphicFramePr>
            <a:graphicFrameLocks noGrp="1"/>
          </p:cNvGraphicFramePr>
          <p:nvPr>
            <p:ph idx="1"/>
            <p:extLst/>
          </p:nvPr>
        </p:nvGraphicFramePr>
        <p:xfrm>
          <a:off x="1871009" y="1182577"/>
          <a:ext cx="5401982" cy="319047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EHS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22365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rPr>
              <a:t>What is APS?</a:t>
            </a:r>
          </a:p>
        </p:txBody>
      </p:sp>
      <p:sp>
        <p:nvSpPr>
          <p:cNvPr id="3" name="Content Placeholder 2"/>
          <p:cNvSpPr>
            <a:spLocks noGrp="1"/>
          </p:cNvSpPr>
          <p:nvPr>
            <p:ph sz="half" idx="1"/>
          </p:nvPr>
        </p:nvSpPr>
        <p:spPr>
          <a:xfrm>
            <a:off x="-24108" y="2352755"/>
            <a:ext cx="3685142" cy="2306132"/>
          </a:xfrm>
        </p:spPr>
        <p:txBody>
          <a:bodyPr>
            <a:normAutofit fontScale="55000" lnSpcReduction="20000"/>
          </a:bodyPr>
          <a:lstStyle/>
          <a:p>
            <a:pPr marL="914400" lvl="2" indent="0">
              <a:lnSpc>
                <a:spcPct val="150000"/>
              </a:lnSpc>
              <a:buNone/>
            </a:pPr>
            <a:r>
              <a:rPr lang="en-US" sz="2800" u="sng" dirty="0" smtClean="0">
                <a:solidFill>
                  <a:schemeClr val="tx1"/>
                </a:solidFill>
              </a:rPr>
              <a:t>Elders</a:t>
            </a:r>
          </a:p>
          <a:p>
            <a:pPr lvl="2">
              <a:lnSpc>
                <a:spcPct val="150000"/>
              </a:lnSpc>
              <a:buClr>
                <a:schemeClr val="accent2"/>
              </a:buClr>
              <a:buFont typeface="Wingdings" panose="05000000000000000000" pitchFamily="2" charset="2"/>
              <a:buChar char="Ø"/>
            </a:pPr>
            <a:r>
              <a:rPr lang="en-US" sz="2800" dirty="0" smtClean="0">
                <a:solidFill>
                  <a:schemeClr val="tx1"/>
                </a:solidFill>
              </a:rPr>
              <a:t>Age 60 </a:t>
            </a:r>
            <a:r>
              <a:rPr lang="en-US" sz="2800" dirty="0">
                <a:solidFill>
                  <a:schemeClr val="tx1"/>
                </a:solidFill>
              </a:rPr>
              <a:t>and </a:t>
            </a:r>
            <a:r>
              <a:rPr lang="en-US" sz="2800" dirty="0" smtClean="0">
                <a:solidFill>
                  <a:schemeClr val="tx1"/>
                </a:solidFill>
              </a:rPr>
              <a:t>over*</a:t>
            </a:r>
            <a:endParaRPr lang="en-US" sz="2800" dirty="0">
              <a:solidFill>
                <a:schemeClr val="tx1"/>
              </a:solidFill>
            </a:endParaRPr>
          </a:p>
          <a:p>
            <a:pPr lvl="2">
              <a:lnSpc>
                <a:spcPct val="150000"/>
              </a:lnSpc>
              <a:buClr>
                <a:schemeClr val="accent2"/>
              </a:buClr>
              <a:buFont typeface="Wingdings" panose="05000000000000000000" pitchFamily="2" charset="2"/>
              <a:buChar char="Ø"/>
            </a:pPr>
            <a:r>
              <a:rPr lang="en-US" altLang="en-US" sz="2800" dirty="0" smtClean="0">
                <a:solidFill>
                  <a:schemeClr val="tx1"/>
                </a:solidFill>
              </a:rPr>
              <a:t>Suspected </a:t>
            </a:r>
            <a:r>
              <a:rPr lang="en-US" altLang="en-US" sz="2800" dirty="0">
                <a:solidFill>
                  <a:schemeClr val="tx1"/>
                </a:solidFill>
              </a:rPr>
              <a:t>victim of abuse, neglect or self neglect</a:t>
            </a:r>
          </a:p>
          <a:p>
            <a:pPr lvl="2">
              <a:lnSpc>
                <a:spcPct val="150000"/>
              </a:lnSpc>
              <a:buClr>
                <a:schemeClr val="accent2"/>
              </a:buClr>
              <a:buFont typeface="Wingdings" panose="05000000000000000000" pitchFamily="2" charset="2"/>
              <a:buChar char="Ø"/>
            </a:pPr>
            <a:r>
              <a:rPr lang="en-US" sz="2800" dirty="0">
                <a:solidFill>
                  <a:schemeClr val="tx1"/>
                </a:solidFill>
              </a:rPr>
              <a:t>Lives in Contra Costa </a:t>
            </a:r>
            <a:r>
              <a:rPr lang="en-US" sz="2800" dirty="0" smtClean="0">
                <a:solidFill>
                  <a:schemeClr val="tx1"/>
                </a:solidFill>
              </a:rPr>
              <a:t>County</a:t>
            </a:r>
          </a:p>
          <a:p>
            <a:pPr lvl="2">
              <a:lnSpc>
                <a:spcPct val="150000"/>
              </a:lnSpc>
              <a:buFont typeface="Wingdings" panose="05000000000000000000" pitchFamily="2" charset="2"/>
              <a:buChar char="v"/>
            </a:pPr>
            <a:endParaRPr lang="en-US" sz="2800" dirty="0"/>
          </a:p>
          <a:p>
            <a:pPr lvl="2">
              <a:lnSpc>
                <a:spcPct val="150000"/>
              </a:lnSpc>
              <a:buFont typeface="Wingdings" panose="05000000000000000000" pitchFamily="2" charset="2"/>
              <a:buChar char="v"/>
            </a:pPr>
            <a:endParaRPr lang="en-US" sz="2800" dirty="0" smtClean="0"/>
          </a:p>
          <a:p>
            <a:pPr lvl="1">
              <a:lnSpc>
                <a:spcPct val="150000"/>
              </a:lnSpc>
              <a:buFont typeface="Wingdings" panose="05000000000000000000" pitchFamily="2" charset="2"/>
              <a:buChar char="v"/>
            </a:pPr>
            <a:endParaRPr lang="en-US" sz="3200" dirty="0"/>
          </a:p>
          <a:p>
            <a:pPr lvl="2"/>
            <a:endParaRPr lang="en-US" sz="1800" dirty="0"/>
          </a:p>
          <a:p>
            <a:pPr lvl="2"/>
            <a:endParaRPr lang="en-US" sz="1800" dirty="0"/>
          </a:p>
          <a:p>
            <a:endParaRPr lang="en-US" dirty="0"/>
          </a:p>
        </p:txBody>
      </p:sp>
      <p:sp>
        <p:nvSpPr>
          <p:cNvPr id="4" name="Content Placeholder 3"/>
          <p:cNvSpPr>
            <a:spLocks noGrp="1"/>
          </p:cNvSpPr>
          <p:nvPr>
            <p:ph sz="half" idx="2"/>
          </p:nvPr>
        </p:nvSpPr>
        <p:spPr>
          <a:xfrm>
            <a:off x="4032175" y="2263316"/>
            <a:ext cx="3106756" cy="2485009"/>
          </a:xfrm>
        </p:spPr>
        <p:txBody>
          <a:bodyPr>
            <a:normAutofit fontScale="55000" lnSpcReduction="20000"/>
          </a:bodyPr>
          <a:lstStyle/>
          <a:p>
            <a:pPr marL="0" indent="0">
              <a:lnSpc>
                <a:spcPct val="150000"/>
              </a:lnSpc>
              <a:buNone/>
            </a:pPr>
            <a:r>
              <a:rPr lang="en-US" sz="2700" u="sng" dirty="0" smtClean="0">
                <a:solidFill>
                  <a:schemeClr val="tx1"/>
                </a:solidFill>
              </a:rPr>
              <a:t>Dependent Adults</a:t>
            </a:r>
          </a:p>
          <a:p>
            <a:pPr>
              <a:lnSpc>
                <a:spcPct val="150000"/>
              </a:lnSpc>
              <a:buClr>
                <a:schemeClr val="accent2"/>
              </a:buClr>
              <a:buFont typeface="Wingdings" panose="05000000000000000000" pitchFamily="2" charset="2"/>
              <a:buChar char="Ø"/>
            </a:pPr>
            <a:r>
              <a:rPr lang="en-US" sz="2700" dirty="0" smtClean="0">
                <a:solidFill>
                  <a:schemeClr val="tx1"/>
                </a:solidFill>
              </a:rPr>
              <a:t>Age 18-59*</a:t>
            </a:r>
            <a:endParaRPr lang="en-US" sz="2700" dirty="0">
              <a:solidFill>
                <a:schemeClr val="tx1"/>
              </a:solidFill>
            </a:endParaRPr>
          </a:p>
          <a:p>
            <a:pPr algn="just">
              <a:lnSpc>
                <a:spcPct val="150000"/>
              </a:lnSpc>
              <a:buClr>
                <a:schemeClr val="accent2"/>
              </a:buClr>
              <a:buFont typeface="Wingdings" panose="05000000000000000000" pitchFamily="2" charset="2"/>
              <a:buChar char="Ø"/>
            </a:pPr>
            <a:r>
              <a:rPr lang="en-US" altLang="en-US" sz="2700" dirty="0">
                <a:solidFill>
                  <a:schemeClr val="tx1"/>
                </a:solidFill>
              </a:rPr>
              <a:t>Who has physical or mental limitations </a:t>
            </a:r>
          </a:p>
          <a:p>
            <a:pPr algn="just">
              <a:lnSpc>
                <a:spcPct val="150000"/>
              </a:lnSpc>
              <a:buClr>
                <a:schemeClr val="accent2"/>
              </a:buClr>
              <a:buFont typeface="Wingdings" panose="05000000000000000000" pitchFamily="2" charset="2"/>
              <a:buChar char="Ø"/>
            </a:pPr>
            <a:r>
              <a:rPr lang="en-US" altLang="en-US" sz="2700" dirty="0">
                <a:solidFill>
                  <a:schemeClr val="tx1"/>
                </a:solidFill>
              </a:rPr>
              <a:t>Unable to perform ADLs</a:t>
            </a:r>
          </a:p>
          <a:p>
            <a:pPr algn="just">
              <a:lnSpc>
                <a:spcPct val="150000"/>
              </a:lnSpc>
              <a:buClr>
                <a:schemeClr val="accent2"/>
              </a:buClr>
              <a:buFont typeface="Wingdings" panose="05000000000000000000" pitchFamily="2" charset="2"/>
              <a:buChar char="Ø"/>
            </a:pPr>
            <a:r>
              <a:rPr lang="en-US" altLang="en-US" sz="2700" dirty="0">
                <a:solidFill>
                  <a:schemeClr val="tx1"/>
                </a:solidFill>
              </a:rPr>
              <a:t>Unable to protect own rights </a:t>
            </a:r>
            <a:endParaRPr lang="en-US" sz="2700" dirty="0">
              <a:solidFill>
                <a:schemeClr val="tx1"/>
              </a:solidFill>
            </a:endParaRPr>
          </a:p>
          <a:p>
            <a:endParaRPr lang="en-US" dirty="0"/>
          </a:p>
        </p:txBody>
      </p:sp>
      <p:sp>
        <p:nvSpPr>
          <p:cNvPr id="5" name="TextBox 4"/>
          <p:cNvSpPr txBox="1"/>
          <p:nvPr/>
        </p:nvSpPr>
        <p:spPr>
          <a:xfrm>
            <a:off x="772645" y="1257773"/>
            <a:ext cx="6937695" cy="646331"/>
          </a:xfrm>
          <a:prstGeom prst="rect">
            <a:avLst/>
          </a:prstGeom>
          <a:noFill/>
        </p:spPr>
        <p:txBody>
          <a:bodyPr wrap="square" rtlCol="0">
            <a:spAutoFit/>
          </a:bodyPr>
          <a:lstStyle/>
          <a:p>
            <a:r>
              <a:rPr lang="en-US" dirty="0" smtClean="0"/>
              <a:t>Adult Protective Services are provided to reduce or prevent danger to dependent adults and the elderly who are at risk for abuse or neglect.</a:t>
            </a:r>
            <a:endParaRPr lang="en-US" dirty="0"/>
          </a:p>
        </p:txBody>
      </p:sp>
      <p:pic>
        <p:nvPicPr>
          <p:cNvPr id="9" name="Picture 8"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089555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71" y="262339"/>
            <a:ext cx="6172200" cy="857250"/>
          </a:xfrm>
        </p:spPr>
        <p:txBody>
          <a:bodyPr>
            <a:normAutofit fontScale="90000"/>
          </a:bodyPr>
          <a:lstStyle/>
          <a:p>
            <a:pPr algn="ctr"/>
            <a:r>
              <a:rPr lang="en-US" sz="4000" b="1" dirty="0" smtClean="0">
                <a:solidFill>
                  <a:schemeClr val="tx1"/>
                </a:solidFill>
              </a:rPr>
              <a:t/>
            </a:r>
            <a:br>
              <a:rPr lang="en-US" sz="4000" b="1" dirty="0" smtClean="0">
                <a:solidFill>
                  <a:schemeClr val="tx1"/>
                </a:solidFill>
              </a:rPr>
            </a:br>
            <a:r>
              <a:rPr lang="en-US" sz="4000" b="1" dirty="0">
                <a:solidFill>
                  <a:schemeClr val="tx1"/>
                </a:solidFill>
              </a:rPr>
              <a:t/>
            </a:r>
            <a:br>
              <a:rPr lang="en-US" sz="4000" b="1" dirty="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Supportive Programs</a:t>
            </a:r>
            <a:endParaRPr lang="en-US" sz="4000" b="1" dirty="0">
              <a:solidFill>
                <a:schemeClr val="tx1"/>
              </a:solidFill>
            </a:endParaRPr>
          </a:p>
        </p:txBody>
      </p:sp>
      <p:pic>
        <p:nvPicPr>
          <p:cNvPr id="5" name="Picture 4"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834442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Home Safe Program</a:t>
            </a:r>
            <a:endParaRPr lang="en-US" sz="4000" dirty="0">
              <a:solidFill>
                <a:schemeClr val="tx1"/>
              </a:solidFill>
            </a:endParaRPr>
          </a:p>
        </p:txBody>
      </p:sp>
      <p:sp>
        <p:nvSpPr>
          <p:cNvPr id="3" name="Content Placeholder 2"/>
          <p:cNvSpPr>
            <a:spLocks noGrp="1"/>
          </p:cNvSpPr>
          <p:nvPr>
            <p:ph idx="1"/>
          </p:nvPr>
        </p:nvSpPr>
        <p:spPr/>
        <p:txBody>
          <a:bodyPr>
            <a:normAutofit/>
          </a:bodyPr>
          <a:lstStyle/>
          <a:p>
            <a:r>
              <a:rPr lang="en-US" dirty="0" smtClean="0">
                <a:solidFill>
                  <a:schemeClr val="tx1"/>
                </a:solidFill>
              </a:rPr>
              <a:t>Safety and housing stability of elders and dependent adults</a:t>
            </a:r>
          </a:p>
          <a:p>
            <a:r>
              <a:rPr lang="en-US" dirty="0" smtClean="0">
                <a:solidFill>
                  <a:schemeClr val="tx1"/>
                </a:solidFill>
              </a:rPr>
              <a:t>Experiencing or at risk of homelessness</a:t>
            </a:r>
          </a:p>
          <a:p>
            <a:r>
              <a:rPr lang="en-US" dirty="0" smtClean="0">
                <a:solidFill>
                  <a:schemeClr val="tx1"/>
                </a:solidFill>
              </a:rPr>
              <a:t>Range of support strategies</a:t>
            </a:r>
          </a:p>
          <a:p>
            <a:pPr lvl="1"/>
            <a:r>
              <a:rPr lang="en-US" dirty="0" smtClean="0">
                <a:solidFill>
                  <a:schemeClr val="tx1"/>
                </a:solidFill>
              </a:rPr>
              <a:t>Short-term financial assistance </a:t>
            </a:r>
          </a:p>
          <a:p>
            <a:pPr lvl="1"/>
            <a:r>
              <a:rPr lang="en-US" dirty="0" smtClean="0">
                <a:solidFill>
                  <a:schemeClr val="tx1"/>
                </a:solidFill>
              </a:rPr>
              <a:t>Legal services </a:t>
            </a:r>
          </a:p>
          <a:p>
            <a:pPr lvl="1"/>
            <a:r>
              <a:rPr lang="en-US" dirty="0" smtClean="0">
                <a:solidFill>
                  <a:schemeClr val="tx1"/>
                </a:solidFill>
              </a:rPr>
              <a:t>Heavy cleaning, etc</a:t>
            </a:r>
          </a:p>
          <a:p>
            <a:pPr lvl="1"/>
            <a:r>
              <a:rPr lang="en-US" dirty="0" smtClean="0">
                <a:solidFill>
                  <a:schemeClr val="tx1"/>
                </a:solidFill>
              </a:rPr>
              <a:t>Health, Housing &amp; Homeless Services (H3)/HUME Center</a:t>
            </a:r>
          </a:p>
          <a:p>
            <a:endParaRPr lang="en-US" dirty="0">
              <a:solidFill>
                <a:schemeClr val="tx1">
                  <a:lumMod val="65000"/>
                  <a:lumOff val="35000"/>
                </a:schemeClr>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645807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Cal OES</a:t>
            </a:r>
            <a:endParaRPr lang="en-US" sz="4000" dirty="0">
              <a:solidFill>
                <a:schemeClr val="tx1"/>
              </a:solidFill>
            </a:endParaRPr>
          </a:p>
        </p:txBody>
      </p:sp>
      <p:sp>
        <p:nvSpPr>
          <p:cNvPr id="3" name="Content Placeholder 2"/>
          <p:cNvSpPr>
            <a:spLocks noGrp="1"/>
          </p:cNvSpPr>
          <p:nvPr>
            <p:ph idx="1"/>
          </p:nvPr>
        </p:nvSpPr>
        <p:spPr>
          <a:xfrm>
            <a:off x="447807" y="1254682"/>
            <a:ext cx="6789015" cy="2910580"/>
          </a:xfrm>
        </p:spPr>
        <p:txBody>
          <a:bodyPr>
            <a:normAutofit/>
          </a:bodyPr>
          <a:lstStyle/>
          <a:p>
            <a:r>
              <a:rPr lang="en-US" dirty="0" smtClean="0">
                <a:solidFill>
                  <a:schemeClr val="tx1"/>
                </a:solidFill>
              </a:rPr>
              <a:t>Coordination and collaboration with </a:t>
            </a:r>
            <a:r>
              <a:rPr lang="en-US" dirty="0">
                <a:solidFill>
                  <a:schemeClr val="tx1"/>
                </a:solidFill>
              </a:rPr>
              <a:t>county service </a:t>
            </a:r>
            <a:r>
              <a:rPr lang="en-US" dirty="0" smtClean="0">
                <a:solidFill>
                  <a:schemeClr val="tx1"/>
                </a:solidFill>
              </a:rPr>
              <a:t>organizations</a:t>
            </a:r>
          </a:p>
          <a:p>
            <a:pPr lvl="1"/>
            <a:r>
              <a:rPr lang="en-US" dirty="0" smtClean="0">
                <a:solidFill>
                  <a:schemeClr val="tx1"/>
                </a:solidFill>
              </a:rPr>
              <a:t>Operational Agreements </a:t>
            </a:r>
          </a:p>
          <a:p>
            <a:pPr lvl="1"/>
            <a:r>
              <a:rPr lang="en-US" dirty="0" smtClean="0">
                <a:solidFill>
                  <a:schemeClr val="tx1"/>
                </a:solidFill>
              </a:rPr>
              <a:t>Elder Abuse Prevention Project (EAPP)</a:t>
            </a:r>
          </a:p>
          <a:p>
            <a:pPr lvl="1"/>
            <a:r>
              <a:rPr lang="en-US" dirty="0" smtClean="0">
                <a:solidFill>
                  <a:schemeClr val="tx1"/>
                </a:solidFill>
              </a:rPr>
              <a:t>Multidisciplinary Teams (MDT): Financial Abuse Strike (FAST), Elder Death Review</a:t>
            </a:r>
          </a:p>
          <a:p>
            <a:r>
              <a:rPr lang="en-US" dirty="0" smtClean="0">
                <a:solidFill>
                  <a:schemeClr val="tx1"/>
                </a:solidFill>
              </a:rPr>
              <a:t>Elder Abuse Victim Specialist</a:t>
            </a:r>
          </a:p>
          <a:p>
            <a:r>
              <a:rPr lang="en-US" dirty="0" smtClean="0">
                <a:solidFill>
                  <a:schemeClr val="tx1"/>
                </a:solidFill>
              </a:rPr>
              <a:t>Ad campaigns</a:t>
            </a:r>
          </a:p>
          <a:p>
            <a:endParaRPr lang="en-US" dirty="0">
              <a:solidFill>
                <a:schemeClr val="tx1">
                  <a:lumMod val="65000"/>
                  <a:lumOff val="35000"/>
                </a:schemeClr>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pic>
        <p:nvPicPr>
          <p:cNvPr id="1026" name="Picture 2" descr="The challenges of working in a team | Startups Magaz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059" y="3223777"/>
            <a:ext cx="3502806" cy="16949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72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596"/>
            <a:ext cx="6447501" cy="990600"/>
          </a:xfrm>
        </p:spPr>
        <p:txBody>
          <a:bodyPr>
            <a:noAutofit/>
          </a:bodyPr>
          <a:lstStyle/>
          <a:p>
            <a:pPr lvl="1" algn="ctr"/>
            <a:r>
              <a:rPr lang="en-US" sz="3600" b="1" dirty="0" smtClean="0">
                <a:solidFill>
                  <a:schemeClr val="tx1"/>
                </a:solidFill>
                <a:latin typeface="+mj-lt"/>
              </a:rPr>
              <a:t>Elder Abuse Prevention Project (EAPP)</a:t>
            </a:r>
          </a:p>
        </p:txBody>
      </p:sp>
      <p:sp>
        <p:nvSpPr>
          <p:cNvPr id="3" name="Content Placeholder 2"/>
          <p:cNvSpPr>
            <a:spLocks noGrp="1"/>
          </p:cNvSpPr>
          <p:nvPr>
            <p:ph idx="1"/>
          </p:nvPr>
        </p:nvSpPr>
        <p:spPr>
          <a:xfrm>
            <a:off x="457200" y="1541673"/>
            <a:ext cx="3641059" cy="3394472"/>
          </a:xfrm>
        </p:spPr>
        <p:txBody>
          <a:bodyPr>
            <a:noAutofit/>
          </a:bodyPr>
          <a:lstStyle/>
          <a:p>
            <a:r>
              <a:rPr lang="en-US" sz="2000" dirty="0" smtClean="0">
                <a:solidFill>
                  <a:schemeClr val="tx1"/>
                </a:solidFill>
              </a:rPr>
              <a:t>Meals on Wheels </a:t>
            </a:r>
          </a:p>
          <a:p>
            <a:r>
              <a:rPr lang="en-US" sz="2000" dirty="0" smtClean="0">
                <a:solidFill>
                  <a:schemeClr val="tx1"/>
                </a:solidFill>
              </a:rPr>
              <a:t>Senior Legal Services</a:t>
            </a:r>
          </a:p>
          <a:p>
            <a:r>
              <a:rPr lang="en-US" sz="2000" dirty="0" smtClean="0">
                <a:solidFill>
                  <a:schemeClr val="tx1"/>
                </a:solidFill>
              </a:rPr>
              <a:t>Family Justice Alliance</a:t>
            </a:r>
          </a:p>
          <a:p>
            <a:pPr lvl="1"/>
            <a:r>
              <a:rPr lang="en-US" sz="2000" dirty="0" smtClean="0">
                <a:solidFill>
                  <a:schemeClr val="tx1"/>
                </a:solidFill>
              </a:rPr>
              <a:t>Forensic Accountant</a:t>
            </a:r>
          </a:p>
          <a:p>
            <a:r>
              <a:rPr lang="en-US" sz="2000" dirty="0" smtClean="0">
                <a:solidFill>
                  <a:schemeClr val="tx1"/>
                </a:solidFill>
              </a:rPr>
              <a:t>District Attorney</a:t>
            </a:r>
          </a:p>
          <a:p>
            <a:r>
              <a:rPr lang="en-US" sz="2000" dirty="0" smtClean="0">
                <a:solidFill>
                  <a:schemeClr val="tx1"/>
                </a:solidFill>
              </a:rPr>
              <a:t>Diablo Valley Foundation for the Aging</a:t>
            </a:r>
          </a:p>
          <a:p>
            <a:r>
              <a:rPr lang="en-US" sz="2000" dirty="0" smtClean="0">
                <a:solidFill>
                  <a:schemeClr val="tx1"/>
                </a:solidFill>
              </a:rPr>
              <a:t>Empowered Aging </a:t>
            </a:r>
            <a:endParaRPr lang="en-US" sz="2000" dirty="0">
              <a:solidFill>
                <a:schemeClr val="tx1"/>
              </a:solidFill>
            </a:endParaRPr>
          </a:p>
        </p:txBody>
      </p:sp>
      <p:pic>
        <p:nvPicPr>
          <p:cNvPr id="8" name="Picture 7"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422" y="1641514"/>
            <a:ext cx="2806445" cy="2774872"/>
          </a:xfrm>
          <a:prstGeom prst="rect">
            <a:avLst/>
          </a:prstGeom>
        </p:spPr>
      </p:pic>
    </p:spTree>
    <p:extLst>
      <p:ext uri="{BB962C8B-B14F-4D97-AF65-F5344CB8AC3E}">
        <p14:creationId xmlns:p14="http://schemas.microsoft.com/office/powerpoint/2010/main" val="879886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1"/>
                </a:solidFill>
              </a:rPr>
              <a:t>Working with APS</a:t>
            </a:r>
            <a:endParaRPr lang="en-US" sz="4000" dirty="0">
              <a:solidFill>
                <a:schemeClr val="tx1"/>
              </a:solidFill>
            </a:endParaRPr>
          </a:p>
        </p:txBody>
      </p:sp>
      <p:sp>
        <p:nvSpPr>
          <p:cNvPr id="3" name="Content Placeholder 2"/>
          <p:cNvSpPr>
            <a:spLocks noGrp="1"/>
          </p:cNvSpPr>
          <p:nvPr>
            <p:ph idx="1"/>
          </p:nvPr>
        </p:nvSpPr>
        <p:spPr/>
        <p:txBody>
          <a:bodyPr/>
          <a:lstStyle/>
          <a:p>
            <a:pPr lvl="1">
              <a:lnSpc>
                <a:spcPct val="150000"/>
              </a:lnSpc>
              <a:buClr>
                <a:schemeClr val="accent2"/>
              </a:buClr>
              <a:buFont typeface="Wingdings" panose="05000000000000000000" pitchFamily="2" charset="2"/>
              <a:buChar char="Ø"/>
            </a:pPr>
            <a:r>
              <a:rPr lang="en-US" sz="2000" dirty="0">
                <a:solidFill>
                  <a:schemeClr val="tx1"/>
                </a:solidFill>
              </a:rPr>
              <a:t>Immediate safety issues</a:t>
            </a:r>
          </a:p>
          <a:p>
            <a:pPr lvl="1">
              <a:lnSpc>
                <a:spcPct val="150000"/>
              </a:lnSpc>
              <a:buClr>
                <a:schemeClr val="accent2"/>
              </a:buClr>
              <a:buFont typeface="Wingdings" panose="05000000000000000000" pitchFamily="2" charset="2"/>
              <a:buChar char="Ø"/>
            </a:pPr>
            <a:r>
              <a:rPr lang="en-US" sz="2000" dirty="0">
                <a:solidFill>
                  <a:schemeClr val="tx1"/>
                </a:solidFill>
              </a:rPr>
              <a:t>Maintain confidentiality</a:t>
            </a:r>
          </a:p>
          <a:p>
            <a:pPr lvl="1">
              <a:lnSpc>
                <a:spcPct val="150000"/>
              </a:lnSpc>
              <a:buClr>
                <a:schemeClr val="accent2"/>
              </a:buClr>
              <a:buFont typeface="Wingdings" panose="05000000000000000000" pitchFamily="2" charset="2"/>
              <a:buChar char="Ø"/>
            </a:pPr>
            <a:r>
              <a:rPr lang="en-US" sz="2000" dirty="0">
                <a:solidFill>
                  <a:schemeClr val="tx1"/>
                </a:solidFill>
              </a:rPr>
              <a:t>Realistic expectations</a:t>
            </a:r>
          </a:p>
          <a:p>
            <a:pPr lvl="1">
              <a:lnSpc>
                <a:spcPct val="150000"/>
              </a:lnSpc>
              <a:buClr>
                <a:schemeClr val="accent2"/>
              </a:buClr>
              <a:buFont typeface="Wingdings" panose="05000000000000000000" pitchFamily="2" charset="2"/>
              <a:buChar char="Ø"/>
            </a:pPr>
            <a:r>
              <a:rPr lang="en-US" sz="2000" dirty="0">
                <a:solidFill>
                  <a:schemeClr val="tx1"/>
                </a:solidFill>
              </a:rPr>
              <a:t>Information sharing</a:t>
            </a:r>
          </a:p>
          <a:p>
            <a:endParaRPr lang="en-US" dirty="0"/>
          </a:p>
        </p:txBody>
      </p:sp>
      <p:pic>
        <p:nvPicPr>
          <p:cNvPr id="4" name="Picture 3"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289993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090" y="985429"/>
            <a:ext cx="6172200" cy="857250"/>
          </a:xfrm>
        </p:spPr>
        <p:txBody>
          <a:bodyPr>
            <a:normAutofit/>
          </a:bodyPr>
          <a:lstStyle/>
          <a:p>
            <a:pPr algn="ctr"/>
            <a:r>
              <a:rPr lang="en-US" sz="4000" b="1" dirty="0" smtClean="0">
                <a:solidFill>
                  <a:schemeClr val="tx1"/>
                </a:solidFill>
              </a:rPr>
              <a:t>Mandated Reporting</a:t>
            </a:r>
            <a:endParaRPr lang="en-US" sz="4000" b="1" dirty="0">
              <a:solidFill>
                <a:schemeClr val="tx1"/>
              </a:solidFill>
            </a:endParaRPr>
          </a:p>
        </p:txBody>
      </p:sp>
      <p:pic>
        <p:nvPicPr>
          <p:cNvPr id="5" name="Picture 4"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pic>
        <p:nvPicPr>
          <p:cNvPr id="1026" name="Picture 2" descr="Mandatory Reporting of Child Sex Abuse | Gomez Trial Attorne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095" y="1993637"/>
            <a:ext cx="3120190" cy="2141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40450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76" y="177746"/>
            <a:ext cx="6172200" cy="500634"/>
          </a:xfrm>
        </p:spPr>
        <p:txBody>
          <a:bodyPr>
            <a:noAutofit/>
          </a:bodyPr>
          <a:lstStyle/>
          <a:p>
            <a:pPr algn="ctr"/>
            <a:r>
              <a:rPr lang="en-US" sz="2800" b="1" dirty="0" smtClean="0">
                <a:solidFill>
                  <a:schemeClr val="tx1"/>
                </a:solidFill>
              </a:rPr>
              <a:t>When to Report?</a:t>
            </a:r>
            <a:endParaRPr lang="en-US" sz="2800" b="1" dirty="0">
              <a:solidFill>
                <a:schemeClr val="tx1"/>
              </a:solidFill>
            </a:endParaRPr>
          </a:p>
        </p:txBody>
      </p:sp>
      <p:sp>
        <p:nvSpPr>
          <p:cNvPr id="3" name="Content Placeholder 2"/>
          <p:cNvSpPr>
            <a:spLocks noGrp="1"/>
          </p:cNvSpPr>
          <p:nvPr>
            <p:ph idx="1"/>
          </p:nvPr>
        </p:nvSpPr>
        <p:spPr>
          <a:xfrm>
            <a:off x="506776" y="793215"/>
            <a:ext cx="6731306" cy="4350286"/>
          </a:xfrm>
        </p:spPr>
        <p:txBody>
          <a:bodyPr>
            <a:noAutofit/>
          </a:bodyPr>
          <a:lstStyle/>
          <a:p>
            <a:pPr>
              <a:buClr>
                <a:schemeClr val="accent2"/>
              </a:buClr>
              <a:buFont typeface="Wingdings" panose="05000000000000000000" pitchFamily="2" charset="2"/>
              <a:buChar char="Ø"/>
            </a:pPr>
            <a:r>
              <a:rPr lang="en-US" sz="1800" dirty="0"/>
              <a:t>Any mandated reporter, who in his or her professional capacity, or within the scope of his or her employment, has observed or has knowledge of an incident that reasonably appears to be abuse or neglect, or is told by an elder or dependent adult that he or she has experienced behavior constituting abuse or neglect, or reasonably suspects that abuse, shall report the known or suspected instance of abuse. </a:t>
            </a:r>
            <a:endParaRPr lang="en-US" altLang="en-US" sz="1800" dirty="0"/>
          </a:p>
          <a:p>
            <a:pPr>
              <a:buClr>
                <a:schemeClr val="accent2"/>
              </a:buClr>
              <a:buFont typeface="Wingdings" panose="05000000000000000000" pitchFamily="2" charset="2"/>
              <a:buChar char="Ø"/>
            </a:pPr>
            <a:r>
              <a:rPr lang="en-US" altLang="en-US" sz="1800" dirty="0"/>
              <a:t>By telephone or through a confidential internet reporting tool</a:t>
            </a:r>
          </a:p>
          <a:p>
            <a:pPr lvl="1">
              <a:buClr>
                <a:schemeClr val="accent2"/>
              </a:buClr>
              <a:buFont typeface="Wingdings" panose="05000000000000000000" pitchFamily="2" charset="2"/>
              <a:buChar char="Ø"/>
            </a:pPr>
            <a:r>
              <a:rPr lang="en-US" altLang="en-US" sz="1800" b="1" dirty="0"/>
              <a:t>immediately or as soon as practicably possible </a:t>
            </a:r>
          </a:p>
          <a:p>
            <a:pPr>
              <a:buClr>
                <a:schemeClr val="accent2"/>
              </a:buClr>
              <a:buFont typeface="Wingdings" panose="05000000000000000000" pitchFamily="2" charset="2"/>
              <a:buChar char="Ø"/>
            </a:pPr>
            <a:r>
              <a:rPr lang="en-US" altLang="en-US" sz="1800" dirty="0"/>
              <a:t>If making a report via telephone, follow-up with a written-report</a:t>
            </a:r>
          </a:p>
          <a:p>
            <a:pPr lvl="1">
              <a:buClr>
                <a:schemeClr val="accent2"/>
              </a:buClr>
              <a:buFont typeface="Wingdings" panose="05000000000000000000" pitchFamily="2" charset="2"/>
              <a:buChar char="Ø"/>
            </a:pPr>
            <a:r>
              <a:rPr lang="en-US" altLang="en-US" sz="1800" b="1" dirty="0"/>
              <a:t>within two working days</a:t>
            </a:r>
            <a:endParaRPr lang="en-US" altLang="en-US" sz="1800"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25120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67" y="261724"/>
            <a:ext cx="5783855" cy="742950"/>
          </a:xfrm>
        </p:spPr>
        <p:txBody>
          <a:bodyPr>
            <a:noAutofit/>
          </a:bodyPr>
          <a:lstStyle/>
          <a:p>
            <a:pPr algn="ctr"/>
            <a:r>
              <a:rPr lang="en-US" altLang="en-US" sz="4000" b="1" dirty="0" smtClean="0">
                <a:solidFill>
                  <a:schemeClr val="tx1"/>
                </a:solidFill>
              </a:rPr>
              <a:t>Key Information to Provide on Reports</a:t>
            </a:r>
            <a:endParaRPr lang="en-US" sz="4000" b="1" dirty="0">
              <a:solidFill>
                <a:schemeClr val="tx1"/>
              </a:solidFill>
            </a:endParaRPr>
          </a:p>
        </p:txBody>
      </p:sp>
      <p:sp>
        <p:nvSpPr>
          <p:cNvPr id="3" name="Content Placeholder 2"/>
          <p:cNvSpPr>
            <a:spLocks noGrp="1"/>
          </p:cNvSpPr>
          <p:nvPr>
            <p:ph idx="1"/>
          </p:nvPr>
        </p:nvSpPr>
        <p:spPr>
          <a:xfrm>
            <a:off x="692667" y="1751683"/>
            <a:ext cx="6281010" cy="3052920"/>
          </a:xfrm>
        </p:spPr>
        <p:txBody>
          <a:bodyPr>
            <a:normAutofit/>
          </a:bodyPr>
          <a:lstStyle/>
          <a:p>
            <a:pPr lvl="1">
              <a:buClr>
                <a:schemeClr val="accent2"/>
              </a:buClr>
              <a:buFont typeface="Wingdings" panose="05000000000000000000" pitchFamily="2" charset="2"/>
              <a:buChar char="Ø"/>
            </a:pPr>
            <a:r>
              <a:rPr lang="en-US" altLang="en-US" sz="1400" dirty="0" smtClean="0">
                <a:solidFill>
                  <a:schemeClr val="tx1"/>
                </a:solidFill>
              </a:rPr>
              <a:t>Your Name</a:t>
            </a:r>
            <a:endParaRPr lang="en-US" altLang="en-US" sz="1400" dirty="0">
              <a:solidFill>
                <a:schemeClr val="tx1"/>
              </a:solidFill>
            </a:endParaRPr>
          </a:p>
          <a:p>
            <a:pPr lvl="1">
              <a:buClr>
                <a:schemeClr val="accent2"/>
              </a:buClr>
              <a:buFont typeface="Wingdings" panose="05000000000000000000" pitchFamily="2" charset="2"/>
              <a:buChar char="Ø"/>
            </a:pPr>
            <a:r>
              <a:rPr lang="en-US" altLang="en-US" sz="1400" dirty="0" smtClean="0">
                <a:solidFill>
                  <a:schemeClr val="tx1"/>
                </a:solidFill>
              </a:rPr>
              <a:t>The </a:t>
            </a:r>
            <a:r>
              <a:rPr lang="en-US" altLang="en-US" sz="1400" dirty="0">
                <a:solidFill>
                  <a:schemeClr val="tx1"/>
                </a:solidFill>
              </a:rPr>
              <a:t>name and age of the elder or dependent </a:t>
            </a:r>
            <a:r>
              <a:rPr lang="en-US" altLang="en-US" sz="1400" dirty="0" smtClean="0">
                <a:solidFill>
                  <a:schemeClr val="tx1"/>
                </a:solidFill>
              </a:rPr>
              <a:t>adult </a:t>
            </a:r>
          </a:p>
          <a:p>
            <a:pPr lvl="1">
              <a:buClr>
                <a:schemeClr val="accent2"/>
              </a:buClr>
              <a:buFont typeface="Wingdings" panose="05000000000000000000" pitchFamily="2" charset="2"/>
              <a:buChar char="Ø"/>
            </a:pPr>
            <a:r>
              <a:rPr lang="en-US" altLang="en-US" sz="1400" dirty="0" smtClean="0">
                <a:solidFill>
                  <a:schemeClr val="tx1"/>
                </a:solidFill>
              </a:rPr>
              <a:t>Suspected Abuser’s name and information</a:t>
            </a:r>
            <a:endParaRPr lang="en-US" altLang="en-US" sz="1400" dirty="0">
              <a:solidFill>
                <a:schemeClr val="tx1"/>
              </a:solidFill>
            </a:endParaRPr>
          </a:p>
          <a:p>
            <a:pPr lvl="1">
              <a:buClr>
                <a:schemeClr val="accent2"/>
              </a:buClr>
              <a:buFont typeface="Wingdings" panose="05000000000000000000" pitchFamily="2" charset="2"/>
              <a:buChar char="Ø"/>
            </a:pPr>
            <a:r>
              <a:rPr lang="en-US" altLang="en-US" sz="1400" dirty="0" smtClean="0">
                <a:solidFill>
                  <a:schemeClr val="tx1"/>
                </a:solidFill>
              </a:rPr>
              <a:t>The </a:t>
            </a:r>
            <a:r>
              <a:rPr lang="en-US" altLang="en-US" sz="1400" dirty="0">
                <a:solidFill>
                  <a:schemeClr val="tx1"/>
                </a:solidFill>
              </a:rPr>
              <a:t>present location of the elder or dependent </a:t>
            </a:r>
            <a:r>
              <a:rPr lang="en-US" altLang="en-US" sz="1400" dirty="0" smtClean="0">
                <a:solidFill>
                  <a:schemeClr val="tx1"/>
                </a:solidFill>
              </a:rPr>
              <a:t>adult </a:t>
            </a:r>
            <a:endParaRPr lang="en-US" altLang="en-US" sz="1400" dirty="0">
              <a:solidFill>
                <a:schemeClr val="tx1"/>
              </a:solidFill>
            </a:endParaRPr>
          </a:p>
          <a:p>
            <a:pPr lvl="1">
              <a:buClr>
                <a:schemeClr val="accent2"/>
              </a:buClr>
              <a:buFont typeface="Wingdings" panose="05000000000000000000" pitchFamily="2" charset="2"/>
              <a:buChar char="Ø"/>
            </a:pPr>
            <a:r>
              <a:rPr lang="en-US" altLang="en-US" sz="1400" dirty="0" smtClean="0">
                <a:solidFill>
                  <a:schemeClr val="tx1"/>
                </a:solidFill>
              </a:rPr>
              <a:t>Family Member names and addresses</a:t>
            </a:r>
          </a:p>
          <a:p>
            <a:pPr lvl="1">
              <a:buClr>
                <a:schemeClr val="accent2"/>
              </a:buClr>
              <a:buFont typeface="Wingdings" panose="05000000000000000000" pitchFamily="2" charset="2"/>
              <a:buChar char="Ø"/>
            </a:pPr>
            <a:r>
              <a:rPr lang="en-US" altLang="en-US" sz="1400" dirty="0" smtClean="0">
                <a:solidFill>
                  <a:schemeClr val="tx1"/>
                </a:solidFill>
              </a:rPr>
              <a:t>Others parties responsible </a:t>
            </a:r>
            <a:r>
              <a:rPr lang="en-US" altLang="en-US" sz="1400" dirty="0">
                <a:solidFill>
                  <a:schemeClr val="tx1"/>
                </a:solidFill>
              </a:rPr>
              <a:t>for the elder's or dependent adult's </a:t>
            </a:r>
            <a:r>
              <a:rPr lang="en-US" altLang="en-US" sz="1400" dirty="0" smtClean="0">
                <a:solidFill>
                  <a:schemeClr val="tx1"/>
                </a:solidFill>
              </a:rPr>
              <a:t>care </a:t>
            </a:r>
            <a:endParaRPr lang="en-US" altLang="en-US" sz="1400" dirty="0">
              <a:solidFill>
                <a:schemeClr val="tx1"/>
              </a:solidFill>
            </a:endParaRPr>
          </a:p>
          <a:p>
            <a:pPr lvl="1">
              <a:buClr>
                <a:schemeClr val="accent2"/>
              </a:buClr>
              <a:buFont typeface="Wingdings" panose="05000000000000000000" pitchFamily="2" charset="2"/>
              <a:buChar char="Ø"/>
            </a:pPr>
            <a:r>
              <a:rPr lang="en-US" altLang="en-US" sz="1400" dirty="0" smtClean="0">
                <a:solidFill>
                  <a:schemeClr val="tx1"/>
                </a:solidFill>
              </a:rPr>
              <a:t>The </a:t>
            </a:r>
            <a:r>
              <a:rPr lang="en-US" altLang="en-US" sz="1400" dirty="0">
                <a:solidFill>
                  <a:schemeClr val="tx1"/>
                </a:solidFill>
              </a:rPr>
              <a:t>nature and extent of the elder's or dependent adult's </a:t>
            </a:r>
            <a:r>
              <a:rPr lang="en-US" altLang="en-US" sz="1400" dirty="0" smtClean="0">
                <a:solidFill>
                  <a:schemeClr val="tx1"/>
                </a:solidFill>
              </a:rPr>
              <a:t>condition </a:t>
            </a:r>
            <a:endParaRPr lang="en-US" altLang="en-US" sz="1400" dirty="0">
              <a:solidFill>
                <a:schemeClr val="tx1"/>
              </a:solidFill>
            </a:endParaRPr>
          </a:p>
          <a:p>
            <a:pPr lvl="1">
              <a:buClr>
                <a:schemeClr val="accent2"/>
              </a:buClr>
              <a:buFont typeface="Wingdings" panose="05000000000000000000" pitchFamily="2" charset="2"/>
              <a:buChar char="Ø"/>
            </a:pPr>
            <a:r>
              <a:rPr lang="en-US" altLang="en-US" sz="1400" dirty="0" smtClean="0">
                <a:solidFill>
                  <a:schemeClr val="tx1"/>
                </a:solidFill>
              </a:rPr>
              <a:t>Date &amp; location of </a:t>
            </a:r>
            <a:r>
              <a:rPr lang="en-US" altLang="en-US" sz="1400" dirty="0">
                <a:solidFill>
                  <a:schemeClr val="tx1"/>
                </a:solidFill>
              </a:rPr>
              <a:t>the </a:t>
            </a:r>
            <a:r>
              <a:rPr lang="en-US" altLang="en-US" sz="1400" dirty="0" smtClean="0">
                <a:solidFill>
                  <a:schemeClr val="tx1"/>
                </a:solidFill>
              </a:rPr>
              <a:t>incident </a:t>
            </a:r>
          </a:p>
          <a:p>
            <a:pPr lvl="1">
              <a:buClr>
                <a:schemeClr val="accent2"/>
              </a:buClr>
              <a:buFont typeface="Wingdings" panose="05000000000000000000" pitchFamily="2" charset="2"/>
              <a:buChar char="Ø"/>
            </a:pPr>
            <a:r>
              <a:rPr lang="en-US" altLang="en-US" sz="1400" dirty="0" smtClean="0">
                <a:solidFill>
                  <a:schemeClr val="tx1"/>
                </a:solidFill>
              </a:rPr>
              <a:t>Any other information</a:t>
            </a:r>
            <a:endParaRPr lang="en-US" altLang="en-US" sz="1400" dirty="0">
              <a:solidFill>
                <a:schemeClr val="tx1"/>
              </a:solidFill>
            </a:endParaRPr>
          </a:p>
          <a:p>
            <a:endParaRPr lang="en-US"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966345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67" y="261724"/>
            <a:ext cx="5783855" cy="742950"/>
          </a:xfrm>
        </p:spPr>
        <p:txBody>
          <a:bodyPr>
            <a:noAutofit/>
          </a:bodyPr>
          <a:lstStyle/>
          <a:p>
            <a:pPr algn="ctr"/>
            <a:r>
              <a:rPr lang="en-US" altLang="en-US" sz="4000" b="1" dirty="0" smtClean="0">
                <a:solidFill>
                  <a:schemeClr val="tx1"/>
                </a:solidFill>
              </a:rPr>
              <a:t>Failure to Report</a:t>
            </a:r>
            <a:endParaRPr lang="en-US" sz="4000" b="1" dirty="0">
              <a:solidFill>
                <a:schemeClr val="tx1"/>
              </a:solidFill>
            </a:endParaRPr>
          </a:p>
        </p:txBody>
      </p:sp>
      <p:sp>
        <p:nvSpPr>
          <p:cNvPr id="3" name="Content Placeholder 2"/>
          <p:cNvSpPr>
            <a:spLocks noGrp="1"/>
          </p:cNvSpPr>
          <p:nvPr>
            <p:ph idx="1"/>
          </p:nvPr>
        </p:nvSpPr>
        <p:spPr>
          <a:xfrm>
            <a:off x="692667" y="1233210"/>
            <a:ext cx="6281010" cy="3052920"/>
          </a:xfrm>
        </p:spPr>
        <p:txBody>
          <a:bodyPr>
            <a:normAutofit fontScale="92500" lnSpcReduction="20000"/>
          </a:bodyPr>
          <a:lstStyle/>
          <a:p>
            <a:pPr>
              <a:buClr>
                <a:schemeClr val="accent2"/>
              </a:buClr>
              <a:buFont typeface="Wingdings" panose="05000000000000000000" pitchFamily="2" charset="2"/>
              <a:buChar char="Ø"/>
              <a:defRPr/>
            </a:pPr>
            <a:r>
              <a:rPr lang="en-US" altLang="en-US" sz="1400" dirty="0">
                <a:solidFill>
                  <a:schemeClr val="tx1"/>
                </a:solidFill>
              </a:rPr>
              <a:t>Legal Consequences:</a:t>
            </a:r>
          </a:p>
          <a:p>
            <a:pPr>
              <a:buClr>
                <a:schemeClr val="accent2"/>
              </a:buClr>
              <a:buFont typeface="Wingdings" panose="05000000000000000000" pitchFamily="2" charset="2"/>
              <a:buChar char="Ø"/>
              <a:defRPr/>
            </a:pPr>
            <a:r>
              <a:rPr lang="en-US" altLang="en-US" sz="1400" dirty="0">
                <a:solidFill>
                  <a:schemeClr val="tx1"/>
                </a:solidFill>
              </a:rPr>
              <a:t>Up to Six Months in County Jail</a:t>
            </a:r>
          </a:p>
          <a:p>
            <a:pPr>
              <a:buClr>
                <a:schemeClr val="accent2"/>
              </a:buClr>
              <a:buFont typeface="Wingdings" panose="05000000000000000000" pitchFamily="2" charset="2"/>
              <a:buChar char="Ø"/>
              <a:defRPr/>
            </a:pPr>
            <a:r>
              <a:rPr lang="en-US" altLang="en-US" sz="1400" dirty="0">
                <a:solidFill>
                  <a:schemeClr val="tx1"/>
                </a:solidFill>
              </a:rPr>
              <a:t>$1000 Fine</a:t>
            </a:r>
          </a:p>
          <a:p>
            <a:pPr>
              <a:buClr>
                <a:schemeClr val="accent2"/>
              </a:buClr>
              <a:buFont typeface="Wingdings" panose="05000000000000000000" pitchFamily="2" charset="2"/>
              <a:buChar char="Ø"/>
              <a:defRPr/>
            </a:pPr>
            <a:r>
              <a:rPr lang="en-US" altLang="en-US" sz="1400" dirty="0">
                <a:solidFill>
                  <a:schemeClr val="tx1"/>
                </a:solidFill>
              </a:rPr>
              <a:t>Both Jail &amp; Fine</a:t>
            </a:r>
          </a:p>
          <a:p>
            <a:pPr>
              <a:buClr>
                <a:schemeClr val="accent2"/>
              </a:buClr>
              <a:buFont typeface="Wingdings" panose="05000000000000000000" pitchFamily="2" charset="2"/>
              <a:buChar char="Ø"/>
              <a:defRPr/>
            </a:pPr>
            <a:endParaRPr lang="en-US" altLang="en-US" sz="1400" b="1" dirty="0">
              <a:solidFill>
                <a:schemeClr val="tx1"/>
              </a:solidFill>
            </a:endParaRPr>
          </a:p>
          <a:p>
            <a:pPr>
              <a:buClr>
                <a:schemeClr val="accent2"/>
              </a:buClr>
              <a:buFont typeface="Wingdings" panose="05000000000000000000" pitchFamily="2" charset="2"/>
              <a:buChar char="Ø"/>
              <a:defRPr/>
            </a:pPr>
            <a:r>
              <a:rPr lang="en-US" altLang="en-US" sz="1400" dirty="0">
                <a:solidFill>
                  <a:schemeClr val="tx1"/>
                </a:solidFill>
              </a:rPr>
              <a:t>If Abuse Results in Death or Great Bodily Harm:</a:t>
            </a:r>
          </a:p>
          <a:p>
            <a:pPr>
              <a:buClr>
                <a:schemeClr val="accent2"/>
              </a:buClr>
              <a:buFont typeface="Wingdings" panose="05000000000000000000" pitchFamily="2" charset="2"/>
              <a:buChar char="Ø"/>
              <a:defRPr/>
            </a:pPr>
            <a:r>
              <a:rPr lang="en-US" altLang="en-US" sz="1400" dirty="0">
                <a:solidFill>
                  <a:schemeClr val="tx1"/>
                </a:solidFill>
              </a:rPr>
              <a:t>Up to One Year in County Jail</a:t>
            </a:r>
          </a:p>
          <a:p>
            <a:pPr>
              <a:buClr>
                <a:schemeClr val="accent2"/>
              </a:buClr>
              <a:buFont typeface="Wingdings" panose="05000000000000000000" pitchFamily="2" charset="2"/>
              <a:buChar char="Ø"/>
              <a:defRPr/>
            </a:pPr>
            <a:r>
              <a:rPr lang="en-US" altLang="en-US" sz="1400" dirty="0">
                <a:solidFill>
                  <a:schemeClr val="tx1"/>
                </a:solidFill>
              </a:rPr>
              <a:t>$5000 Fine</a:t>
            </a:r>
          </a:p>
          <a:p>
            <a:pPr>
              <a:buClr>
                <a:schemeClr val="accent2"/>
              </a:buClr>
              <a:buFont typeface="Wingdings" panose="05000000000000000000" pitchFamily="2" charset="2"/>
              <a:buChar char="Ø"/>
              <a:defRPr/>
            </a:pPr>
            <a:r>
              <a:rPr lang="en-US" altLang="en-US" sz="1400" dirty="0">
                <a:solidFill>
                  <a:schemeClr val="tx1"/>
                </a:solidFill>
              </a:rPr>
              <a:t>Both Jail and </a:t>
            </a:r>
            <a:r>
              <a:rPr lang="en-US" altLang="en-US" sz="1400" dirty="0" smtClean="0">
                <a:solidFill>
                  <a:schemeClr val="tx1"/>
                </a:solidFill>
              </a:rPr>
              <a:t>Fine</a:t>
            </a:r>
          </a:p>
          <a:p>
            <a:pPr>
              <a:buClr>
                <a:schemeClr val="accent2"/>
              </a:buClr>
              <a:buFont typeface="Wingdings" panose="05000000000000000000" pitchFamily="2" charset="2"/>
              <a:buChar char="Ø"/>
              <a:defRPr/>
            </a:pPr>
            <a:endParaRPr lang="en-US" altLang="en-US" sz="1400" dirty="0">
              <a:solidFill>
                <a:schemeClr val="tx1"/>
              </a:solidFill>
            </a:endParaRPr>
          </a:p>
          <a:p>
            <a:pPr>
              <a:buClr>
                <a:schemeClr val="accent2"/>
              </a:buClr>
              <a:buFont typeface="Wingdings" panose="05000000000000000000" pitchFamily="2" charset="2"/>
              <a:buChar char="Ø"/>
              <a:defRPr/>
            </a:pPr>
            <a:r>
              <a:rPr lang="en-US" altLang="en-US" sz="1400" dirty="0" smtClean="0">
                <a:solidFill>
                  <a:schemeClr val="tx1"/>
                </a:solidFill>
              </a:rPr>
              <a:t>Failure to report can result in a misdemeanor</a:t>
            </a:r>
            <a:endParaRPr lang="en-US" altLang="en-US" sz="1400" dirty="0">
              <a:solidFill>
                <a:schemeClr val="tx1"/>
              </a:solidFill>
            </a:endParaRPr>
          </a:p>
          <a:p>
            <a:endParaRPr lang="en-US"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898924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tx1"/>
                </a:solidFill>
              </a:rPr>
              <a:t>To Make a Verbal Report</a:t>
            </a:r>
            <a:endParaRPr lang="en-US" sz="4000" b="1" dirty="0">
              <a:solidFill>
                <a:schemeClr val="tx1"/>
              </a:solidFill>
            </a:endParaRPr>
          </a:p>
        </p:txBody>
      </p:sp>
      <p:sp>
        <p:nvSpPr>
          <p:cNvPr id="3" name="Content Placeholder 2"/>
          <p:cNvSpPr>
            <a:spLocks noGrp="1"/>
          </p:cNvSpPr>
          <p:nvPr>
            <p:ph idx="1"/>
          </p:nvPr>
        </p:nvSpPr>
        <p:spPr/>
        <p:txBody>
          <a:bodyPr>
            <a:normAutofit lnSpcReduction="10000"/>
          </a:bodyPr>
          <a:lstStyle/>
          <a:p>
            <a:pPr algn="ctr">
              <a:lnSpc>
                <a:spcPct val="80000"/>
              </a:lnSpc>
              <a:buNone/>
            </a:pPr>
            <a:endParaRPr lang="en-US" altLang="en-US" sz="2000" u="sng" dirty="0">
              <a:solidFill>
                <a:schemeClr val="tx1"/>
              </a:solidFill>
            </a:endParaRPr>
          </a:p>
          <a:p>
            <a:pPr algn="ctr">
              <a:lnSpc>
                <a:spcPct val="80000"/>
              </a:lnSpc>
              <a:buNone/>
            </a:pPr>
            <a:r>
              <a:rPr lang="en-US" altLang="en-US" sz="2000" dirty="0">
                <a:solidFill>
                  <a:schemeClr val="tx1"/>
                </a:solidFill>
              </a:rPr>
              <a:t>* * *  24 hours / 7 days / week * * *</a:t>
            </a:r>
          </a:p>
          <a:p>
            <a:pPr algn="ctr">
              <a:lnSpc>
                <a:spcPct val="80000"/>
              </a:lnSpc>
              <a:buNone/>
            </a:pPr>
            <a:r>
              <a:rPr lang="en-US" altLang="en-US" sz="2000" dirty="0">
                <a:solidFill>
                  <a:schemeClr val="tx1"/>
                </a:solidFill>
              </a:rPr>
              <a:t>Toll -Free </a:t>
            </a:r>
          </a:p>
          <a:p>
            <a:pPr algn="ctr">
              <a:lnSpc>
                <a:spcPct val="80000"/>
              </a:lnSpc>
              <a:buNone/>
            </a:pPr>
            <a:endParaRPr lang="en-US" altLang="en-US" sz="2000" dirty="0">
              <a:solidFill>
                <a:schemeClr val="tx1"/>
              </a:solidFill>
            </a:endParaRPr>
          </a:p>
          <a:p>
            <a:pPr algn="ctr">
              <a:lnSpc>
                <a:spcPct val="80000"/>
              </a:lnSpc>
              <a:buNone/>
            </a:pPr>
            <a:r>
              <a:rPr lang="en-US" altLang="en-US" sz="2000" dirty="0">
                <a:solidFill>
                  <a:schemeClr val="tx1"/>
                </a:solidFill>
              </a:rPr>
              <a:t>(925) 602-4179</a:t>
            </a:r>
            <a:endParaRPr lang="en-US" sz="2000" dirty="0">
              <a:solidFill>
                <a:schemeClr val="tx1"/>
              </a:solidFill>
            </a:endParaRPr>
          </a:p>
          <a:p>
            <a:pPr algn="ctr">
              <a:lnSpc>
                <a:spcPct val="80000"/>
              </a:lnSpc>
              <a:buNone/>
            </a:pPr>
            <a:r>
              <a:rPr lang="en-US" altLang="en-US" sz="2000" dirty="0">
                <a:solidFill>
                  <a:schemeClr val="tx1"/>
                </a:solidFill>
              </a:rPr>
              <a:t>OR –</a:t>
            </a:r>
          </a:p>
          <a:p>
            <a:pPr algn="ctr">
              <a:lnSpc>
                <a:spcPct val="80000"/>
              </a:lnSpc>
              <a:buNone/>
            </a:pPr>
            <a:r>
              <a:rPr lang="en-US" altLang="en-US" sz="2000" dirty="0">
                <a:solidFill>
                  <a:schemeClr val="tx1"/>
                </a:solidFill>
              </a:rPr>
              <a:t>1-877-839-4347</a:t>
            </a:r>
          </a:p>
          <a:p>
            <a:pPr algn="ctr">
              <a:lnSpc>
                <a:spcPct val="80000"/>
              </a:lnSpc>
              <a:buNone/>
            </a:pPr>
            <a:endParaRPr lang="en-US" altLang="en-US" sz="2000" dirty="0">
              <a:solidFill>
                <a:schemeClr val="tx1"/>
              </a:solidFill>
            </a:endParaRPr>
          </a:p>
          <a:p>
            <a:pPr algn="ctr">
              <a:lnSpc>
                <a:spcPct val="80000"/>
              </a:lnSpc>
              <a:buNone/>
            </a:pPr>
            <a:r>
              <a:rPr lang="en-US" altLang="en-US" sz="2000" dirty="0">
                <a:solidFill>
                  <a:schemeClr val="tx1"/>
                </a:solidFill>
              </a:rPr>
              <a:t>Then fax the 341/342 written report at 925-602-4195</a:t>
            </a:r>
          </a:p>
          <a:p>
            <a:endParaRPr lang="en-US"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65838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1"/>
                </a:solidFill>
              </a:rPr>
              <a:t>Legal Basis</a:t>
            </a:r>
            <a:endParaRPr lang="en-US" sz="4000" dirty="0">
              <a:solidFill>
                <a:schemeClr val="tx1"/>
              </a:solidFill>
            </a:endParaRPr>
          </a:p>
        </p:txBody>
      </p:sp>
      <p:sp>
        <p:nvSpPr>
          <p:cNvPr id="3" name="Content Placeholder 2"/>
          <p:cNvSpPr>
            <a:spLocks noGrp="1"/>
          </p:cNvSpPr>
          <p:nvPr>
            <p:ph sz="half" idx="1"/>
          </p:nvPr>
        </p:nvSpPr>
        <p:spPr>
          <a:xfrm>
            <a:off x="508001" y="1620442"/>
            <a:ext cx="6212288" cy="2910579"/>
          </a:xfrm>
        </p:spPr>
        <p:txBody>
          <a:bodyPr/>
          <a:lstStyle/>
          <a:p>
            <a:pPr>
              <a:lnSpc>
                <a:spcPct val="150000"/>
              </a:lnSpc>
              <a:buClr>
                <a:schemeClr val="accent2"/>
              </a:buClr>
              <a:buFont typeface="Wingdings" panose="05000000000000000000" pitchFamily="2" charset="2"/>
              <a:buChar char="Ø"/>
            </a:pPr>
            <a:r>
              <a:rPr lang="en-US" altLang="en-US" sz="1800" dirty="0">
                <a:solidFill>
                  <a:schemeClr val="tx1"/>
                </a:solidFill>
              </a:rPr>
              <a:t>State mandated</a:t>
            </a:r>
          </a:p>
          <a:p>
            <a:pPr>
              <a:lnSpc>
                <a:spcPct val="150000"/>
              </a:lnSpc>
              <a:buClr>
                <a:schemeClr val="accent2"/>
              </a:buClr>
              <a:buFont typeface="Wingdings" panose="05000000000000000000" pitchFamily="2" charset="2"/>
              <a:buChar char="Ø"/>
            </a:pPr>
            <a:r>
              <a:rPr lang="en-US" altLang="en-US" sz="1800" dirty="0">
                <a:solidFill>
                  <a:schemeClr val="tx1"/>
                </a:solidFill>
              </a:rPr>
              <a:t>Elder Abuse and Dependent Adult Civil Protection Act (SB2199)</a:t>
            </a:r>
          </a:p>
          <a:p>
            <a:pPr>
              <a:lnSpc>
                <a:spcPct val="150000"/>
              </a:lnSpc>
              <a:buClr>
                <a:schemeClr val="accent2"/>
              </a:buClr>
              <a:buFont typeface="Wingdings" panose="05000000000000000000" pitchFamily="2" charset="2"/>
              <a:buChar char="Ø"/>
            </a:pPr>
            <a:r>
              <a:rPr lang="en-US" altLang="en-US" sz="1800" dirty="0">
                <a:solidFill>
                  <a:schemeClr val="tx1"/>
                </a:solidFill>
              </a:rPr>
              <a:t>Report or referral driven (SOC341)</a:t>
            </a:r>
          </a:p>
          <a:p>
            <a:pPr>
              <a:lnSpc>
                <a:spcPct val="150000"/>
              </a:lnSpc>
              <a:buClr>
                <a:schemeClr val="accent2"/>
              </a:buClr>
              <a:buFont typeface="Wingdings" panose="05000000000000000000" pitchFamily="2" charset="2"/>
              <a:buChar char="Ø"/>
            </a:pPr>
            <a:r>
              <a:rPr lang="en-US" altLang="en-US" sz="1800" dirty="0">
                <a:solidFill>
                  <a:schemeClr val="tx1"/>
                </a:solidFill>
              </a:rPr>
              <a:t>Penal Code 368</a:t>
            </a:r>
          </a:p>
          <a:p>
            <a:endParaRPr lang="en-US" dirty="0"/>
          </a:p>
        </p:txBody>
      </p:sp>
      <p:pic>
        <p:nvPicPr>
          <p:cNvPr id="5" name="Picture 4"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800026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165463"/>
            <a:ext cx="6868159" cy="4868091"/>
          </a:xfrm>
        </p:spPr>
        <p:txBody>
          <a:bodyPr>
            <a:normAutofit fontScale="85000" lnSpcReduction="20000"/>
          </a:bodyPr>
          <a:lstStyle/>
          <a:p>
            <a:pPr marL="0" indent="0" algn="ctr">
              <a:buNone/>
            </a:pPr>
            <a:r>
              <a:rPr lang="en-US" sz="1800" b="1" dirty="0">
                <a:effectLst>
                  <a:outerShdw blurRad="50800" dist="38100" dir="5400000" algn="t">
                    <a:srgbClr val="000000">
                      <a:alpha val="40000"/>
                    </a:srgbClr>
                  </a:outerShdw>
                </a:effectLst>
              </a:rPr>
              <a:t>APS Intake Narrative</a:t>
            </a:r>
            <a:endParaRPr lang="en-US" sz="1800" dirty="0"/>
          </a:p>
          <a:p>
            <a:pPr marL="0" indent="0">
              <a:buNone/>
            </a:pPr>
            <a:r>
              <a:rPr lang="en-US" b="1" u="sng" dirty="0"/>
              <a:t>Participants:</a:t>
            </a:r>
            <a:endParaRPr lang="en-US" dirty="0"/>
          </a:p>
          <a:p>
            <a:r>
              <a:rPr lang="en-US" dirty="0"/>
              <a:t>Alleged Victim (AV) was (Allegation) by Suspected Abuser (SA). SA’s Relationship to AV.</a:t>
            </a:r>
          </a:p>
          <a:p>
            <a:r>
              <a:rPr lang="en-US" b="1" i="1" dirty="0"/>
              <a:t>Key information</a:t>
            </a:r>
            <a:r>
              <a:rPr lang="en-US" dirty="0"/>
              <a:t>: Relation between AV and SA: History, Current situation</a:t>
            </a:r>
          </a:p>
          <a:p>
            <a:pPr marL="0" indent="0">
              <a:buNone/>
            </a:pPr>
            <a:r>
              <a:rPr lang="en-US" b="1" u="sng" dirty="0"/>
              <a:t>APS Criteria:</a:t>
            </a:r>
            <a:endParaRPr lang="en-US" dirty="0"/>
          </a:p>
          <a:p>
            <a:r>
              <a:rPr lang="en-US" dirty="0"/>
              <a:t>AV is an Elder/Dependent Adult. Description of adult that qualifies AV to be an Elder/Dependent Adult.</a:t>
            </a:r>
          </a:p>
          <a:p>
            <a:r>
              <a:rPr lang="en-US" b="1" i="1" dirty="0"/>
              <a:t>Key information:</a:t>
            </a:r>
            <a:r>
              <a:rPr lang="en-US" dirty="0"/>
              <a:t> </a:t>
            </a:r>
            <a:r>
              <a:rPr lang="en-US" dirty="0" smtClean="0"/>
              <a:t>Age, </a:t>
            </a:r>
            <a:r>
              <a:rPr lang="en-US" dirty="0"/>
              <a:t>Disabilities/ </a:t>
            </a:r>
            <a:r>
              <a:rPr lang="en-US" dirty="0" smtClean="0"/>
              <a:t>Impairments / Capacity </a:t>
            </a:r>
            <a:endParaRPr lang="en-US" dirty="0"/>
          </a:p>
          <a:p>
            <a:pPr marL="0" indent="0">
              <a:buNone/>
            </a:pPr>
            <a:r>
              <a:rPr lang="en-US" b="1" u="sng" dirty="0"/>
              <a:t>Allegation:</a:t>
            </a:r>
            <a:endParaRPr lang="en-US" dirty="0"/>
          </a:p>
          <a:p>
            <a:r>
              <a:rPr lang="en-US" dirty="0"/>
              <a:t>On (alleged incident date)… (Description of alleged incident/allegation).</a:t>
            </a:r>
          </a:p>
          <a:p>
            <a:r>
              <a:rPr lang="en-US" b="1" i="1" dirty="0"/>
              <a:t>Key information</a:t>
            </a:r>
            <a:r>
              <a:rPr lang="en-US" dirty="0"/>
              <a:t>: details, witnesses, law enforcement or other providers’ involvement. </a:t>
            </a:r>
          </a:p>
          <a:p>
            <a:pPr marL="0" indent="0">
              <a:buNone/>
            </a:pPr>
            <a:r>
              <a:rPr lang="en-US" b="1" u="sng" dirty="0"/>
              <a:t>Reporting Party:</a:t>
            </a:r>
            <a:endParaRPr lang="en-US" dirty="0"/>
          </a:p>
          <a:p>
            <a:r>
              <a:rPr lang="en-US" dirty="0"/>
              <a:t>Witness to allegation or was verbally informed? Expectations.</a:t>
            </a:r>
          </a:p>
          <a:p>
            <a:pPr marL="0" indent="0">
              <a:buNone/>
            </a:pPr>
            <a:r>
              <a:rPr lang="en-US" b="1" u="sng" dirty="0"/>
              <a:t>Other:</a:t>
            </a:r>
            <a:endParaRPr lang="en-US" dirty="0"/>
          </a:p>
          <a:p>
            <a:r>
              <a:rPr lang="en-US" dirty="0"/>
              <a:t>Safety concerns for initial contact (please provide details):</a:t>
            </a:r>
          </a:p>
          <a:p>
            <a:r>
              <a:rPr lang="en-US" dirty="0"/>
              <a:t>Law Enforcement Activities:</a:t>
            </a:r>
          </a:p>
          <a:p>
            <a:r>
              <a:rPr lang="en-US" dirty="0"/>
              <a:t>Other Service Providers:</a:t>
            </a:r>
          </a:p>
          <a:p>
            <a:r>
              <a:rPr lang="en-US" dirty="0"/>
              <a:t>COVID-19 Screening:</a:t>
            </a:r>
          </a:p>
          <a:p>
            <a:r>
              <a:rPr lang="en-US" dirty="0"/>
              <a:t>Intake provided resources or referrals:</a:t>
            </a:r>
          </a:p>
          <a:p>
            <a:r>
              <a:rPr lang="en-US" dirty="0"/>
              <a:t>Additional information provided: </a:t>
            </a:r>
          </a:p>
          <a:p>
            <a:endParaRPr lang="en-US" dirty="0"/>
          </a:p>
        </p:txBody>
      </p:sp>
    </p:spTree>
    <p:extLst>
      <p:ext uri="{BB962C8B-B14F-4D97-AF65-F5344CB8AC3E}">
        <p14:creationId xmlns:p14="http://schemas.microsoft.com/office/powerpoint/2010/main" val="21586649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Example of Narrative</a:t>
            </a:r>
            <a:endParaRPr lang="en-US" dirty="0">
              <a:solidFill>
                <a:schemeClr val="tx1"/>
              </a:solidFill>
            </a:endParaRPr>
          </a:p>
        </p:txBody>
      </p:sp>
      <p:sp>
        <p:nvSpPr>
          <p:cNvPr id="3" name="Content Placeholder 2"/>
          <p:cNvSpPr>
            <a:spLocks noGrp="1"/>
          </p:cNvSpPr>
          <p:nvPr>
            <p:ph idx="1"/>
          </p:nvPr>
        </p:nvSpPr>
        <p:spPr>
          <a:xfrm>
            <a:off x="508001" y="1088572"/>
            <a:ext cx="6447501" cy="3561806"/>
          </a:xfrm>
        </p:spPr>
        <p:txBody>
          <a:bodyPr>
            <a:normAutofit fontScale="77500" lnSpcReduction="20000"/>
          </a:bodyPr>
          <a:lstStyle/>
          <a:p>
            <a:pPr marL="0" indent="0" eaLnBrk="0" hangingPunct="0">
              <a:buNone/>
            </a:pPr>
            <a:r>
              <a:rPr lang="en-US" dirty="0" smtClean="0"/>
              <a:t>Jane Miller </a:t>
            </a:r>
            <a:r>
              <a:rPr lang="en-US" dirty="0"/>
              <a:t>(AV) was allegedly physically abused by Scott Summers (SA). SA is the spouse of AV.</a:t>
            </a:r>
          </a:p>
          <a:p>
            <a:pPr marL="0" indent="0" eaLnBrk="0" hangingPunct="0">
              <a:buNone/>
            </a:pPr>
            <a:endParaRPr lang="en-US" dirty="0"/>
          </a:p>
          <a:p>
            <a:pPr marL="0" indent="0" eaLnBrk="0" hangingPunct="0">
              <a:buNone/>
            </a:pPr>
            <a:r>
              <a:rPr lang="en-US" dirty="0"/>
              <a:t>AV is an Elder Adult. AV is an 89-year-old female currently living in her own home. AV has difficulties with mobility, dressing, and toileting. AV has an IHSS caregiver and it is reported AV and SA’s daughter has DPOA.</a:t>
            </a:r>
          </a:p>
          <a:p>
            <a:pPr marL="0" indent="0" eaLnBrk="0" hangingPunct="0">
              <a:buNone/>
            </a:pPr>
            <a:endParaRPr lang="en-US" dirty="0"/>
          </a:p>
          <a:p>
            <a:pPr marL="0" indent="0" eaLnBrk="0" hangingPunct="0">
              <a:buNone/>
            </a:pPr>
            <a:r>
              <a:rPr lang="en-US" dirty="0"/>
              <a:t>It was reported on 4/13/2022 AV was sitting on the couch and started yelling at SA. SA then proceeded to get up and hit AV in the mouth. Reporter witnessed this incident and separated AV and SA immediately. AV was reported to have a bloody mouth and was very upset SA made her bleed.</a:t>
            </a:r>
          </a:p>
          <a:p>
            <a:pPr marL="0" indent="0" eaLnBrk="0" hangingPunct="0">
              <a:buNone/>
            </a:pPr>
            <a:r>
              <a:rPr lang="en-US" dirty="0"/>
              <a:t>Local Law Enforcement was contacted, came to the home but SA was not taken into custody.</a:t>
            </a:r>
          </a:p>
          <a:p>
            <a:pPr marL="0" indent="0" eaLnBrk="0" hangingPunct="0">
              <a:buNone/>
            </a:pPr>
            <a:r>
              <a:rPr lang="en-US" dirty="0"/>
              <a:t> </a:t>
            </a:r>
          </a:p>
          <a:p>
            <a:pPr marL="0" indent="0" eaLnBrk="0" hangingPunct="0">
              <a:buNone/>
            </a:pPr>
            <a:r>
              <a:rPr lang="en-US" b="1" dirty="0"/>
              <a:t>Safety Concerns: </a:t>
            </a:r>
            <a:r>
              <a:rPr lang="en-US" dirty="0"/>
              <a:t>Unstable behavior (SA)</a:t>
            </a:r>
          </a:p>
          <a:p>
            <a:pPr marL="0" indent="0" eaLnBrk="0" hangingPunct="0">
              <a:buNone/>
            </a:pPr>
            <a:r>
              <a:rPr lang="en-US" b="1" dirty="0"/>
              <a:t>Law Enforcement Activity: </a:t>
            </a:r>
            <a:r>
              <a:rPr lang="en-US" dirty="0"/>
              <a:t>Yes, LE report # UH-187007</a:t>
            </a:r>
          </a:p>
          <a:p>
            <a:pPr marL="0" indent="0" eaLnBrk="0" hangingPunct="0">
              <a:buNone/>
            </a:pPr>
            <a:r>
              <a:rPr lang="en-US" b="1" dirty="0"/>
              <a:t>Other Service Providers: </a:t>
            </a:r>
            <a:r>
              <a:rPr lang="en-US" dirty="0"/>
              <a:t>IHSS #873293</a:t>
            </a:r>
          </a:p>
          <a:p>
            <a:pPr marL="0" indent="0" eaLnBrk="0" hangingPunct="0">
              <a:buNone/>
            </a:pPr>
            <a:r>
              <a:rPr lang="en-US" b="1" dirty="0"/>
              <a:t>COVID-19 Screening: </a:t>
            </a:r>
            <a:r>
              <a:rPr lang="en-US" dirty="0"/>
              <a:t>No concerns</a:t>
            </a:r>
          </a:p>
          <a:p>
            <a:pPr marL="0" indent="0" eaLnBrk="0" hangingPunct="0">
              <a:buNone/>
            </a:pPr>
            <a:r>
              <a:rPr lang="en-US" b="1" dirty="0"/>
              <a:t>Additional Information: </a:t>
            </a:r>
            <a:r>
              <a:rPr lang="en-US" dirty="0"/>
              <a:t>It’s reported AV and SA have a history of domestic violence against each other. SA is an Elder Adult and may have cognitive capacity issues.</a:t>
            </a:r>
          </a:p>
          <a:p>
            <a:endParaRPr lang="en-US" dirty="0"/>
          </a:p>
        </p:txBody>
      </p:sp>
    </p:spTree>
    <p:extLst>
      <p:ext uri="{BB962C8B-B14F-4D97-AF65-F5344CB8AC3E}">
        <p14:creationId xmlns:p14="http://schemas.microsoft.com/office/powerpoint/2010/main" val="146038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solidFill>
                  <a:schemeClr val="tx1"/>
                </a:solidFill>
              </a:rPr>
              <a:t>To Make </a:t>
            </a:r>
            <a:r>
              <a:rPr lang="en-US" sz="4000" b="1" dirty="0" smtClean="0">
                <a:solidFill>
                  <a:schemeClr val="tx1"/>
                </a:solidFill>
              </a:rPr>
              <a:t>an Online Report for Mandated Reporters</a:t>
            </a:r>
            <a:endParaRPr lang="en-US" sz="4000" b="1" dirty="0">
              <a:solidFill>
                <a:schemeClr val="tx1"/>
              </a:solidFill>
            </a:endParaRPr>
          </a:p>
        </p:txBody>
      </p:sp>
      <p:sp>
        <p:nvSpPr>
          <p:cNvPr id="3" name="Content Placeholder 2"/>
          <p:cNvSpPr>
            <a:spLocks noGrp="1"/>
          </p:cNvSpPr>
          <p:nvPr>
            <p:ph idx="1"/>
          </p:nvPr>
        </p:nvSpPr>
        <p:spPr>
          <a:xfrm>
            <a:off x="508001" y="2055822"/>
            <a:ext cx="6758847" cy="2260908"/>
          </a:xfrm>
        </p:spPr>
        <p:txBody>
          <a:bodyPr>
            <a:normAutofit/>
          </a:bodyPr>
          <a:lstStyle/>
          <a:p>
            <a:pPr>
              <a:buFont typeface="Wingdings" panose="05000000000000000000" pitchFamily="2" charset="2"/>
              <a:buChar char="v"/>
            </a:pPr>
            <a:r>
              <a:rPr lang="en-US" sz="2000" dirty="0" smtClean="0">
                <a:solidFill>
                  <a:schemeClr val="tx1"/>
                </a:solidFill>
              </a:rPr>
              <a:t>To fill out the SOC 341 form via online, make the report at www.reporttoaps.org</a:t>
            </a:r>
          </a:p>
          <a:p>
            <a:pPr>
              <a:buFont typeface="Wingdings" panose="05000000000000000000" pitchFamily="2" charset="2"/>
              <a:buChar char="v"/>
            </a:pPr>
            <a:endParaRPr lang="en-US" sz="2000" dirty="0">
              <a:solidFill>
                <a:schemeClr val="tx1"/>
              </a:solidFill>
            </a:endParaRPr>
          </a:p>
          <a:p>
            <a:pPr>
              <a:buFont typeface="Wingdings" panose="05000000000000000000" pitchFamily="2" charset="2"/>
              <a:buChar char="v"/>
            </a:pPr>
            <a:r>
              <a:rPr lang="en-US" sz="2000" dirty="0" smtClean="0">
                <a:solidFill>
                  <a:schemeClr val="tx1"/>
                </a:solidFill>
              </a:rPr>
              <a:t>Select Contra Costa County Intake Form</a:t>
            </a:r>
          </a:p>
          <a:p>
            <a:endParaRPr lang="en-US"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857389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310" y="249174"/>
            <a:ext cx="6172200" cy="557784"/>
          </a:xfrm>
        </p:spPr>
        <p:txBody>
          <a:bodyPr>
            <a:noAutofit/>
          </a:bodyPr>
          <a:lstStyle/>
          <a:p>
            <a:pPr algn="ctr"/>
            <a:r>
              <a:rPr lang="en-US" sz="4000" b="1" dirty="0" smtClean="0">
                <a:solidFill>
                  <a:schemeClr val="tx1"/>
                </a:solidFill>
              </a:rPr>
              <a:t>SOC341</a:t>
            </a:r>
            <a:endParaRPr lang="en-US" sz="4000"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70348" y="1027295"/>
            <a:ext cx="3496562" cy="3987307"/>
          </a:xfrm>
        </p:spPr>
      </p:pic>
      <p:pic>
        <p:nvPicPr>
          <p:cNvPr id="7" name="Picture 6" descr="EHS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424242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23" y="457200"/>
            <a:ext cx="7016519" cy="990600"/>
          </a:xfrm>
        </p:spPr>
        <p:txBody>
          <a:bodyPr>
            <a:noAutofit/>
          </a:bodyPr>
          <a:lstStyle/>
          <a:p>
            <a:r>
              <a:rPr lang="en-US" sz="3600" b="1" dirty="0" smtClean="0">
                <a:solidFill>
                  <a:schemeClr val="tx1"/>
                </a:solidFill>
              </a:rPr>
              <a:t>Reporting To Law Enforcement</a:t>
            </a:r>
            <a:endParaRPr lang="en-US" sz="3600" b="1" dirty="0">
              <a:solidFill>
                <a:schemeClr val="tx1"/>
              </a:solidFill>
            </a:endParaRPr>
          </a:p>
        </p:txBody>
      </p:sp>
      <p:sp>
        <p:nvSpPr>
          <p:cNvPr id="3" name="Content Placeholder 2"/>
          <p:cNvSpPr>
            <a:spLocks noGrp="1"/>
          </p:cNvSpPr>
          <p:nvPr>
            <p:ph idx="1"/>
          </p:nvPr>
        </p:nvSpPr>
        <p:spPr>
          <a:xfrm>
            <a:off x="457199" y="1487158"/>
            <a:ext cx="6835966" cy="2798972"/>
          </a:xfrm>
        </p:spPr>
        <p:txBody>
          <a:bodyPr>
            <a:normAutofit/>
          </a:bodyPr>
          <a:lstStyle/>
          <a:p>
            <a:pPr>
              <a:buClr>
                <a:schemeClr val="accent2"/>
              </a:buClr>
              <a:buFont typeface="Wingdings" panose="05000000000000000000" pitchFamily="2" charset="2"/>
              <a:buChar char="Ø"/>
            </a:pPr>
            <a:r>
              <a:rPr lang="en-US" sz="2000" dirty="0" smtClean="0">
                <a:solidFill>
                  <a:schemeClr val="tx1"/>
                </a:solidFill>
              </a:rPr>
              <a:t>If </a:t>
            </a:r>
            <a:r>
              <a:rPr lang="en-US" sz="2000" dirty="0">
                <a:solidFill>
                  <a:schemeClr val="tx1"/>
                </a:solidFill>
              </a:rPr>
              <a:t>the suspected abuse results in serious bodily injury, a telephone report shall be made to the local law enforcement </a:t>
            </a:r>
            <a:r>
              <a:rPr lang="en-US" sz="2000" dirty="0" smtClean="0">
                <a:solidFill>
                  <a:schemeClr val="tx1"/>
                </a:solidFill>
              </a:rPr>
              <a:t>agency immediately, </a:t>
            </a:r>
            <a:r>
              <a:rPr lang="en-US" sz="2000" dirty="0">
                <a:solidFill>
                  <a:schemeClr val="tx1"/>
                </a:solidFill>
              </a:rPr>
              <a:t>but also no later than within two (2) </a:t>
            </a:r>
            <a:r>
              <a:rPr lang="en-US" sz="2000" dirty="0" smtClean="0">
                <a:solidFill>
                  <a:schemeClr val="tx1"/>
                </a:solidFill>
              </a:rPr>
              <a:t>hours</a:t>
            </a:r>
          </a:p>
          <a:p>
            <a:pPr>
              <a:buClr>
                <a:schemeClr val="accent2"/>
              </a:buClr>
              <a:buFont typeface="Wingdings" panose="05000000000000000000" pitchFamily="2" charset="2"/>
              <a:buChar char="Ø"/>
            </a:pPr>
            <a:r>
              <a:rPr lang="en-US" sz="2000" dirty="0" smtClean="0">
                <a:solidFill>
                  <a:schemeClr val="tx1"/>
                </a:solidFill>
              </a:rPr>
              <a:t>Then report to APS and inform the APS worker that you made a police report</a:t>
            </a:r>
            <a:endParaRPr lang="en-US" sz="20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4230095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897" y="370442"/>
            <a:ext cx="7019121" cy="672084"/>
          </a:xfrm>
        </p:spPr>
        <p:txBody>
          <a:bodyPr>
            <a:noAutofit/>
          </a:bodyPr>
          <a:lstStyle/>
          <a:p>
            <a:pPr algn="ctr"/>
            <a:r>
              <a:rPr lang="en-US" sz="4000" b="1" dirty="0" smtClean="0">
                <a:solidFill>
                  <a:schemeClr val="tx1"/>
                </a:solidFill>
              </a:rPr>
              <a:t>Empowered Aging/Long Term Care Ombudsman</a:t>
            </a:r>
            <a:endParaRPr lang="en-US" sz="4000" b="1" dirty="0">
              <a:solidFill>
                <a:schemeClr val="tx1"/>
              </a:solidFill>
            </a:endParaRPr>
          </a:p>
        </p:txBody>
      </p:sp>
      <p:sp>
        <p:nvSpPr>
          <p:cNvPr id="3" name="Content Placeholder 2"/>
          <p:cNvSpPr>
            <a:spLocks noGrp="1"/>
          </p:cNvSpPr>
          <p:nvPr>
            <p:ph idx="1"/>
          </p:nvPr>
        </p:nvSpPr>
        <p:spPr>
          <a:xfrm>
            <a:off x="329897" y="1837544"/>
            <a:ext cx="6172200" cy="3600450"/>
          </a:xfrm>
        </p:spPr>
        <p:txBody>
          <a:bodyPr>
            <a:normAutofit/>
          </a:bodyPr>
          <a:lstStyle/>
          <a:p>
            <a:pPr>
              <a:buClr>
                <a:schemeClr val="accent2"/>
              </a:buClr>
              <a:buFont typeface="Wingdings" panose="05000000000000000000" pitchFamily="2" charset="2"/>
              <a:buChar char="Ø"/>
              <a:defRPr/>
            </a:pPr>
            <a:r>
              <a:rPr lang="en-US" altLang="en-US" sz="2000" dirty="0">
                <a:solidFill>
                  <a:schemeClr val="tx1"/>
                </a:solidFill>
              </a:rPr>
              <a:t>Investigates complaints of physical and/or financial abuse or neglect involving residents of assisted living facilities, licensed Residential Care Facilities for the Elderly (RCFE) and nursing homes.</a:t>
            </a:r>
          </a:p>
          <a:p>
            <a:pPr>
              <a:buClr>
                <a:schemeClr val="accent2"/>
              </a:buClr>
              <a:buFont typeface="Wingdings" panose="05000000000000000000" pitchFamily="2" charset="2"/>
              <a:buChar char="Ø"/>
              <a:defRPr/>
            </a:pPr>
            <a:endParaRPr lang="en-US" altLang="en-US" sz="2000" dirty="0">
              <a:solidFill>
                <a:schemeClr val="tx1"/>
              </a:solidFill>
            </a:endParaRPr>
          </a:p>
          <a:p>
            <a:pPr>
              <a:buClr>
                <a:schemeClr val="accent2"/>
              </a:buClr>
              <a:buFont typeface="Wingdings" panose="05000000000000000000" pitchFamily="2" charset="2"/>
              <a:buChar char="Ø"/>
              <a:defRPr/>
            </a:pPr>
            <a:r>
              <a:rPr lang="en-US" altLang="en-US" sz="2000" dirty="0">
                <a:solidFill>
                  <a:schemeClr val="tx1"/>
                </a:solidFill>
              </a:rPr>
              <a:t>(925) 685-2070</a:t>
            </a:r>
          </a:p>
          <a:p>
            <a:pPr>
              <a:buClr>
                <a:srgbClr val="0070C0"/>
              </a:buClr>
              <a:buFontTx/>
              <a:buNone/>
              <a:defRPr/>
            </a:pPr>
            <a:endParaRPr lang="en-US" altLang="en-US" sz="900" dirty="0"/>
          </a:p>
          <a:p>
            <a:pPr marL="0" indent="0">
              <a:buNone/>
              <a:defRPr/>
            </a:pPr>
            <a:r>
              <a:rPr lang="en-US" altLang="en-US" sz="2400" dirty="0"/>
              <a:t> </a:t>
            </a:r>
            <a:endParaRPr lang="en-US" dirty="0"/>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275217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54806"/>
            <a:ext cx="3289627" cy="958850"/>
          </a:xfrm>
        </p:spPr>
        <p:txBody>
          <a:bodyPr>
            <a:noAutofit/>
          </a:bodyPr>
          <a:lstStyle/>
          <a:p>
            <a:r>
              <a:rPr lang="en-US" sz="3000" b="1" dirty="0" smtClean="0">
                <a:solidFill>
                  <a:schemeClr val="tx1"/>
                </a:solidFill>
              </a:rPr>
              <a:t>Principles of APS Intervention</a:t>
            </a:r>
            <a:endParaRPr lang="en-US" sz="3000" b="1"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26016" y="641244"/>
            <a:ext cx="4132394" cy="3305916"/>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537594" y="1468978"/>
            <a:ext cx="3260034" cy="3518297"/>
          </a:xfrm>
        </p:spPr>
        <p:txBody>
          <a:bodyPr>
            <a:normAutofit fontScale="85000" lnSpcReduction="20000"/>
          </a:bodyPr>
          <a:lstStyle/>
          <a:p>
            <a:pPr marL="285750" indent="-285750">
              <a:buClr>
                <a:schemeClr val="accent2"/>
              </a:buClr>
              <a:buFont typeface="Wingdings" panose="05000000000000000000" pitchFamily="2" charset="2"/>
              <a:buChar char="Ø"/>
            </a:pPr>
            <a:r>
              <a:rPr lang="en-US" sz="1800" dirty="0" smtClean="0">
                <a:solidFill>
                  <a:schemeClr val="tx1"/>
                </a:solidFill>
              </a:rPr>
              <a:t>Self-Determination </a:t>
            </a:r>
          </a:p>
          <a:p>
            <a:pPr marL="285750" indent="-285750">
              <a:buClr>
                <a:schemeClr val="accent2"/>
              </a:buClr>
              <a:buFont typeface="Wingdings" panose="05000000000000000000" pitchFamily="2" charset="2"/>
              <a:buChar char="Ø"/>
            </a:pPr>
            <a:r>
              <a:rPr lang="en-US" sz="1800" dirty="0" smtClean="0">
                <a:solidFill>
                  <a:schemeClr val="tx1"/>
                </a:solidFill>
              </a:rPr>
              <a:t>Least restrictive</a:t>
            </a:r>
          </a:p>
          <a:p>
            <a:pPr marL="285750" indent="-285750">
              <a:buClr>
                <a:schemeClr val="accent2"/>
              </a:buClr>
              <a:buFont typeface="Wingdings" panose="05000000000000000000" pitchFamily="2" charset="2"/>
              <a:buChar char="Ø"/>
            </a:pPr>
            <a:r>
              <a:rPr lang="en-US" sz="1800" dirty="0" smtClean="0">
                <a:solidFill>
                  <a:schemeClr val="tx1"/>
                </a:solidFill>
              </a:rPr>
              <a:t>APS CANNOT…</a:t>
            </a:r>
          </a:p>
          <a:p>
            <a:pPr marL="742950" lvl="1" indent="-285750">
              <a:buClr>
                <a:schemeClr val="accent2"/>
              </a:buClr>
              <a:buFont typeface="Wingdings" panose="05000000000000000000" pitchFamily="2" charset="2"/>
              <a:buChar char="Ø"/>
            </a:pPr>
            <a:r>
              <a:rPr lang="en-US" sz="1800" dirty="0">
                <a:solidFill>
                  <a:schemeClr val="tx1"/>
                </a:solidFill>
              </a:rPr>
              <a:t>Force services on a person who has the capacity to consent</a:t>
            </a:r>
          </a:p>
          <a:p>
            <a:pPr marL="742950" lvl="1" indent="-285750">
              <a:buClr>
                <a:schemeClr val="accent2"/>
              </a:buClr>
              <a:buFont typeface="Wingdings" panose="05000000000000000000" pitchFamily="2" charset="2"/>
              <a:buChar char="Ø"/>
            </a:pPr>
            <a:r>
              <a:rPr lang="en-US" sz="1800" dirty="0">
                <a:solidFill>
                  <a:schemeClr val="tx1"/>
                </a:solidFill>
              </a:rPr>
              <a:t>Involuntarily remove someone from their home</a:t>
            </a:r>
          </a:p>
          <a:p>
            <a:pPr marL="742950" lvl="1" indent="-285750">
              <a:buClr>
                <a:schemeClr val="accent2"/>
              </a:buClr>
              <a:buFont typeface="Wingdings" panose="05000000000000000000" pitchFamily="2" charset="2"/>
              <a:buChar char="Ø"/>
            </a:pPr>
            <a:r>
              <a:rPr lang="en-US" sz="1800" dirty="0">
                <a:solidFill>
                  <a:schemeClr val="tx1"/>
                </a:solidFill>
              </a:rPr>
              <a:t>Provide services for which there are no available resources</a:t>
            </a:r>
          </a:p>
          <a:p>
            <a:pPr marL="742950" lvl="1" indent="-285750">
              <a:buClr>
                <a:schemeClr val="accent2"/>
              </a:buClr>
              <a:buFont typeface="Wingdings" panose="05000000000000000000" pitchFamily="2" charset="2"/>
              <a:buChar char="Ø"/>
            </a:pPr>
            <a:r>
              <a:rPr lang="en-US" sz="1800" dirty="0">
                <a:solidFill>
                  <a:schemeClr val="tx1"/>
                </a:solidFill>
              </a:rPr>
              <a:t>Enforce the law</a:t>
            </a:r>
          </a:p>
          <a:p>
            <a:pPr marL="742950" lvl="1" indent="-285750">
              <a:buClr>
                <a:schemeClr val="accent2"/>
              </a:buClr>
              <a:buFont typeface="Wingdings" panose="05000000000000000000" pitchFamily="2" charset="2"/>
              <a:buChar char="Ø"/>
            </a:pPr>
            <a:r>
              <a:rPr lang="en-US" sz="1800" dirty="0">
                <a:solidFill>
                  <a:schemeClr val="tx1"/>
                </a:solidFill>
              </a:rPr>
              <a:t>Reveal the identity of a reporter</a:t>
            </a:r>
          </a:p>
        </p:txBody>
      </p:sp>
      <p:pic>
        <p:nvPicPr>
          <p:cNvPr id="8" name="Picture 7" descr="EHSD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026510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000" dirty="0" smtClean="0">
                <a:solidFill>
                  <a:schemeClr val="tx1"/>
                </a:solidFill>
              </a:rPr>
              <a:t>Range of Services</a:t>
            </a:r>
            <a:endParaRPr lang="en-US" sz="4000" dirty="0">
              <a:solidFill>
                <a:schemeClr val="tx1"/>
              </a:solidFill>
            </a:endParaRPr>
          </a:p>
        </p:txBody>
      </p:sp>
      <p:sp>
        <p:nvSpPr>
          <p:cNvPr id="7" name="Content Placeholder 6"/>
          <p:cNvSpPr>
            <a:spLocks noGrp="1"/>
          </p:cNvSpPr>
          <p:nvPr>
            <p:ph idx="1"/>
          </p:nvPr>
        </p:nvSpPr>
        <p:spPr>
          <a:xfrm>
            <a:off x="508001" y="1447800"/>
            <a:ext cx="6447501" cy="3083222"/>
          </a:xfrm>
        </p:spPr>
        <p:txBody>
          <a:bodyPr>
            <a:normAutofit fontScale="70000" lnSpcReduction="20000"/>
          </a:bodyPr>
          <a:lstStyle/>
          <a:p>
            <a:pPr>
              <a:lnSpc>
                <a:spcPct val="170000"/>
              </a:lnSpc>
              <a:buClr>
                <a:schemeClr val="accent2"/>
              </a:buClr>
              <a:buFont typeface="Wingdings" panose="05000000000000000000" pitchFamily="2" charset="2"/>
              <a:buChar char="Ø"/>
              <a:defRPr/>
            </a:pPr>
            <a:r>
              <a:rPr lang="en-US" altLang="en-US" sz="1900" dirty="0">
                <a:solidFill>
                  <a:schemeClr val="tx1"/>
                </a:solidFill>
              </a:rPr>
              <a:t>24-Hour Response</a:t>
            </a:r>
          </a:p>
          <a:p>
            <a:pPr>
              <a:lnSpc>
                <a:spcPct val="170000"/>
              </a:lnSpc>
              <a:buClr>
                <a:schemeClr val="accent2"/>
              </a:buClr>
              <a:buFont typeface="Wingdings" panose="05000000000000000000" pitchFamily="2" charset="2"/>
              <a:buChar char="Ø"/>
              <a:defRPr/>
            </a:pPr>
            <a:r>
              <a:rPr lang="en-US" altLang="en-US" sz="1900" dirty="0">
                <a:solidFill>
                  <a:schemeClr val="tx1"/>
                </a:solidFill>
              </a:rPr>
              <a:t>Investigation</a:t>
            </a:r>
          </a:p>
          <a:p>
            <a:pPr>
              <a:lnSpc>
                <a:spcPct val="170000"/>
              </a:lnSpc>
              <a:buClr>
                <a:schemeClr val="accent2"/>
              </a:buClr>
              <a:buFont typeface="Wingdings" panose="05000000000000000000" pitchFamily="2" charset="2"/>
              <a:buChar char="Ø"/>
              <a:defRPr/>
            </a:pPr>
            <a:r>
              <a:rPr lang="en-US" altLang="en-US" sz="1900" dirty="0">
                <a:solidFill>
                  <a:schemeClr val="tx1"/>
                </a:solidFill>
              </a:rPr>
              <a:t>Limited Case Management</a:t>
            </a:r>
          </a:p>
          <a:p>
            <a:pPr>
              <a:lnSpc>
                <a:spcPct val="170000"/>
              </a:lnSpc>
              <a:buClr>
                <a:schemeClr val="accent2"/>
              </a:buClr>
              <a:buFont typeface="Wingdings" panose="05000000000000000000" pitchFamily="2" charset="2"/>
              <a:buChar char="Ø"/>
              <a:defRPr/>
            </a:pPr>
            <a:r>
              <a:rPr lang="en-US" altLang="en-US" sz="1900" dirty="0">
                <a:solidFill>
                  <a:schemeClr val="tx1"/>
                </a:solidFill>
              </a:rPr>
              <a:t>Emergency Shelter/In Home Protection</a:t>
            </a:r>
          </a:p>
          <a:p>
            <a:pPr>
              <a:lnSpc>
                <a:spcPct val="170000"/>
              </a:lnSpc>
              <a:buClr>
                <a:schemeClr val="accent2"/>
              </a:buClr>
              <a:buFont typeface="Wingdings" panose="05000000000000000000" pitchFamily="2" charset="2"/>
              <a:buChar char="Ø"/>
              <a:defRPr/>
            </a:pPr>
            <a:r>
              <a:rPr lang="en-US" altLang="en-US" sz="1900" dirty="0">
                <a:solidFill>
                  <a:schemeClr val="tx1"/>
                </a:solidFill>
              </a:rPr>
              <a:t>Direct Tangible and Intangible Services</a:t>
            </a:r>
          </a:p>
          <a:p>
            <a:pPr>
              <a:lnSpc>
                <a:spcPct val="170000"/>
              </a:lnSpc>
              <a:buClr>
                <a:schemeClr val="accent2"/>
              </a:buClr>
              <a:buFont typeface="Wingdings" panose="05000000000000000000" pitchFamily="2" charset="2"/>
              <a:buChar char="Ø"/>
              <a:defRPr/>
            </a:pPr>
            <a:r>
              <a:rPr lang="en-US" altLang="en-US" sz="1900" u="sng" dirty="0">
                <a:solidFill>
                  <a:schemeClr val="tx1"/>
                </a:solidFill>
              </a:rPr>
              <a:t>Emergency Shelter Care </a:t>
            </a:r>
          </a:p>
          <a:p>
            <a:pPr>
              <a:lnSpc>
                <a:spcPct val="170000"/>
              </a:lnSpc>
              <a:buClr>
                <a:schemeClr val="accent2"/>
              </a:buClr>
              <a:buFont typeface="Wingdings" panose="05000000000000000000" pitchFamily="2" charset="2"/>
              <a:buChar char="Ø"/>
              <a:defRPr/>
            </a:pPr>
            <a:r>
              <a:rPr lang="en-US" altLang="en-US" sz="1900" dirty="0">
                <a:solidFill>
                  <a:schemeClr val="tx1"/>
                </a:solidFill>
              </a:rPr>
              <a:t>Multi Disciplinary Teams (MDT)</a:t>
            </a:r>
          </a:p>
          <a:p>
            <a:endParaRPr lang="en-US" dirty="0"/>
          </a:p>
        </p:txBody>
      </p:sp>
      <p:pic>
        <p:nvPicPr>
          <p:cNvPr id="5" name="Picture 4"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34345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chemeClr val="tx1"/>
                </a:solidFill>
              </a:rPr>
              <a:t>Roles and Responsibilities </a:t>
            </a:r>
            <a:endParaRPr lang="en-US" sz="4000" dirty="0">
              <a:solidFill>
                <a:schemeClr val="tx1"/>
              </a:solidFill>
            </a:endParaRPr>
          </a:p>
        </p:txBody>
      </p:sp>
      <p:sp>
        <p:nvSpPr>
          <p:cNvPr id="3" name="Content Placeholder 2"/>
          <p:cNvSpPr>
            <a:spLocks noGrp="1"/>
          </p:cNvSpPr>
          <p:nvPr>
            <p:ph idx="1"/>
          </p:nvPr>
        </p:nvSpPr>
        <p:spPr>
          <a:xfrm>
            <a:off x="339168" y="1620442"/>
            <a:ext cx="6785165" cy="2910580"/>
          </a:xfrm>
        </p:spPr>
        <p:txBody>
          <a:bodyPr numCol="2">
            <a:normAutofit fontScale="77500" lnSpcReduction="20000"/>
          </a:bodyPr>
          <a:lstStyle/>
          <a:p>
            <a:pPr lvl="1">
              <a:lnSpc>
                <a:spcPct val="170000"/>
              </a:lnSpc>
              <a:buClr>
                <a:schemeClr val="accent2"/>
              </a:buClr>
              <a:buFont typeface="Wingdings" panose="05000000000000000000" pitchFamily="2" charset="2"/>
              <a:buChar char="Ø"/>
            </a:pPr>
            <a:r>
              <a:rPr lang="en-US" sz="2000" dirty="0">
                <a:solidFill>
                  <a:schemeClr val="tx1"/>
                </a:solidFill>
              </a:rPr>
              <a:t>Preliminary investigation/research</a:t>
            </a:r>
          </a:p>
          <a:p>
            <a:pPr lvl="1">
              <a:lnSpc>
                <a:spcPct val="170000"/>
              </a:lnSpc>
              <a:buClr>
                <a:schemeClr val="accent2"/>
              </a:buClr>
              <a:buFont typeface="Wingdings" panose="05000000000000000000" pitchFamily="2" charset="2"/>
              <a:buChar char="Ø"/>
            </a:pPr>
            <a:r>
              <a:rPr lang="en-US" sz="2000" dirty="0">
                <a:solidFill>
                  <a:schemeClr val="tx1"/>
                </a:solidFill>
              </a:rPr>
              <a:t>Unannounced home visit</a:t>
            </a:r>
          </a:p>
          <a:p>
            <a:pPr lvl="1">
              <a:lnSpc>
                <a:spcPct val="170000"/>
              </a:lnSpc>
              <a:buClr>
                <a:schemeClr val="accent2"/>
              </a:buClr>
              <a:buFont typeface="Wingdings" panose="05000000000000000000" pitchFamily="2" charset="2"/>
              <a:buChar char="Ø"/>
            </a:pPr>
            <a:r>
              <a:rPr lang="en-US" sz="2000" dirty="0">
                <a:solidFill>
                  <a:schemeClr val="tx1"/>
                </a:solidFill>
              </a:rPr>
              <a:t>Safety assessment</a:t>
            </a:r>
          </a:p>
          <a:p>
            <a:pPr lvl="1">
              <a:lnSpc>
                <a:spcPct val="170000"/>
              </a:lnSpc>
              <a:buClr>
                <a:schemeClr val="accent2"/>
              </a:buClr>
              <a:buFont typeface="Wingdings" panose="05000000000000000000" pitchFamily="2" charset="2"/>
              <a:buChar char="Ø"/>
            </a:pPr>
            <a:r>
              <a:rPr lang="en-US" sz="2000" dirty="0">
                <a:solidFill>
                  <a:schemeClr val="tx1"/>
                </a:solidFill>
              </a:rPr>
              <a:t>Interviews and investigation</a:t>
            </a:r>
          </a:p>
          <a:p>
            <a:pPr lvl="1">
              <a:lnSpc>
                <a:spcPct val="170000"/>
              </a:lnSpc>
              <a:buClr>
                <a:schemeClr val="accent2"/>
              </a:buClr>
              <a:buFont typeface="Wingdings" panose="05000000000000000000" pitchFamily="2" charset="2"/>
              <a:buChar char="Ø"/>
            </a:pPr>
            <a:r>
              <a:rPr lang="en-US" sz="2000" dirty="0">
                <a:solidFill>
                  <a:schemeClr val="tx1"/>
                </a:solidFill>
              </a:rPr>
              <a:t>Cross </a:t>
            </a:r>
            <a:r>
              <a:rPr lang="en-US" sz="2000" dirty="0" smtClean="0">
                <a:solidFill>
                  <a:schemeClr val="tx1"/>
                </a:solidFill>
              </a:rPr>
              <a:t>Reporting</a:t>
            </a:r>
          </a:p>
          <a:p>
            <a:pPr lvl="1">
              <a:lnSpc>
                <a:spcPct val="170000"/>
              </a:lnSpc>
              <a:buClr>
                <a:schemeClr val="accent2"/>
              </a:buClr>
              <a:buFont typeface="Wingdings" panose="05000000000000000000" pitchFamily="2" charset="2"/>
              <a:buChar char="Ø"/>
            </a:pPr>
            <a:r>
              <a:rPr lang="en-US" sz="2000" dirty="0" smtClean="0">
                <a:solidFill>
                  <a:schemeClr val="tx1"/>
                </a:solidFill>
              </a:rPr>
              <a:t>Service </a:t>
            </a:r>
            <a:r>
              <a:rPr lang="en-US" sz="2000" dirty="0">
                <a:solidFill>
                  <a:schemeClr val="tx1"/>
                </a:solidFill>
              </a:rPr>
              <a:t>Planning</a:t>
            </a:r>
          </a:p>
          <a:p>
            <a:pPr lvl="1">
              <a:lnSpc>
                <a:spcPct val="170000"/>
              </a:lnSpc>
              <a:buClr>
                <a:schemeClr val="accent2"/>
              </a:buClr>
              <a:buFont typeface="Wingdings" panose="05000000000000000000" pitchFamily="2" charset="2"/>
              <a:buChar char="Ø"/>
            </a:pPr>
            <a:r>
              <a:rPr lang="en-US" sz="2000" dirty="0">
                <a:solidFill>
                  <a:schemeClr val="tx1"/>
                </a:solidFill>
              </a:rPr>
              <a:t>Linkage to Services</a:t>
            </a:r>
          </a:p>
          <a:p>
            <a:pPr lvl="1">
              <a:lnSpc>
                <a:spcPct val="170000"/>
              </a:lnSpc>
              <a:buClr>
                <a:schemeClr val="accent2"/>
              </a:buClr>
              <a:buFont typeface="Wingdings" panose="05000000000000000000" pitchFamily="2" charset="2"/>
              <a:buChar char="Ø"/>
            </a:pPr>
            <a:r>
              <a:rPr lang="en-US" sz="2000" dirty="0">
                <a:solidFill>
                  <a:schemeClr val="tx1"/>
                </a:solidFill>
              </a:rPr>
              <a:t>Advocacy</a:t>
            </a:r>
          </a:p>
          <a:p>
            <a:pPr lvl="1">
              <a:lnSpc>
                <a:spcPct val="170000"/>
              </a:lnSpc>
              <a:buClr>
                <a:schemeClr val="accent2"/>
              </a:buClr>
              <a:buFont typeface="Wingdings" panose="05000000000000000000" pitchFamily="2" charset="2"/>
              <a:buChar char="Ø"/>
            </a:pPr>
            <a:r>
              <a:rPr lang="en-US" sz="2000" dirty="0">
                <a:solidFill>
                  <a:schemeClr val="tx1"/>
                </a:solidFill>
              </a:rPr>
              <a:t>Referrals for Conservatorship</a:t>
            </a:r>
          </a:p>
          <a:p>
            <a:pPr lvl="1">
              <a:lnSpc>
                <a:spcPct val="170000"/>
              </a:lnSpc>
              <a:buClr>
                <a:schemeClr val="accent2"/>
              </a:buClr>
              <a:buFont typeface="Wingdings" panose="05000000000000000000" pitchFamily="2" charset="2"/>
              <a:buChar char="Ø"/>
            </a:pPr>
            <a:r>
              <a:rPr lang="en-US" sz="2000" dirty="0">
                <a:solidFill>
                  <a:schemeClr val="tx1"/>
                </a:solidFill>
              </a:rPr>
              <a:t>Court </a:t>
            </a:r>
            <a:r>
              <a:rPr lang="en-US" sz="2000" dirty="0" smtClean="0">
                <a:solidFill>
                  <a:schemeClr val="tx1"/>
                </a:solidFill>
              </a:rPr>
              <a:t>Testimony</a:t>
            </a:r>
            <a:endParaRPr lang="en-US" sz="2000" dirty="0">
              <a:solidFill>
                <a:schemeClr val="tx1"/>
              </a:solidFill>
            </a:endParaRPr>
          </a:p>
          <a:p>
            <a:endParaRPr lang="en-US" dirty="0"/>
          </a:p>
        </p:txBody>
      </p:sp>
      <p:pic>
        <p:nvPicPr>
          <p:cNvPr id="4" name="Picture 3"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90433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Allegations</a:t>
            </a:r>
            <a:endParaRPr lang="en-US" sz="4000" b="1" dirty="0">
              <a:solidFill>
                <a:schemeClr val="tx1"/>
              </a:solidFill>
            </a:endParaRPr>
          </a:p>
        </p:txBody>
      </p:sp>
      <p:sp>
        <p:nvSpPr>
          <p:cNvPr id="3" name="Content Placeholder 2"/>
          <p:cNvSpPr>
            <a:spLocks noGrp="1"/>
          </p:cNvSpPr>
          <p:nvPr>
            <p:ph idx="1"/>
          </p:nvPr>
        </p:nvSpPr>
        <p:spPr>
          <a:xfrm>
            <a:off x="947451" y="1244598"/>
            <a:ext cx="6709272" cy="3085431"/>
          </a:xfrm>
        </p:spPr>
        <p:txBody>
          <a:bodyPr numCol="2">
            <a:noAutofit/>
          </a:bodyPr>
          <a:lstStyle/>
          <a:p>
            <a:pPr>
              <a:lnSpc>
                <a:spcPct val="200000"/>
              </a:lnSpc>
              <a:buClr>
                <a:schemeClr val="accent2"/>
              </a:buClr>
              <a:buFont typeface="Wingdings" panose="05000000000000000000" pitchFamily="2" charset="2"/>
              <a:buChar char="Ø"/>
            </a:pPr>
            <a:r>
              <a:rPr lang="en-US" altLang="en-US" sz="1800" dirty="0">
                <a:solidFill>
                  <a:schemeClr val="tx1"/>
                </a:solidFill>
              </a:rPr>
              <a:t>Neglect</a:t>
            </a:r>
          </a:p>
          <a:p>
            <a:pPr>
              <a:lnSpc>
                <a:spcPct val="200000"/>
              </a:lnSpc>
              <a:buClr>
                <a:schemeClr val="accent2"/>
              </a:buClr>
              <a:buFont typeface="Wingdings" panose="05000000000000000000" pitchFamily="2" charset="2"/>
              <a:buChar char="Ø"/>
            </a:pPr>
            <a:r>
              <a:rPr lang="en-US" altLang="en-US" sz="1800" dirty="0">
                <a:solidFill>
                  <a:schemeClr val="tx1"/>
                </a:solidFill>
              </a:rPr>
              <a:t>Physical</a:t>
            </a:r>
          </a:p>
          <a:p>
            <a:pPr>
              <a:lnSpc>
                <a:spcPct val="200000"/>
              </a:lnSpc>
              <a:buClr>
                <a:schemeClr val="accent2"/>
              </a:buClr>
              <a:buFont typeface="Wingdings" panose="05000000000000000000" pitchFamily="2" charset="2"/>
              <a:buChar char="Ø"/>
            </a:pPr>
            <a:r>
              <a:rPr lang="en-US" altLang="en-US" sz="1800" dirty="0" smtClean="0">
                <a:solidFill>
                  <a:schemeClr val="tx1"/>
                </a:solidFill>
              </a:rPr>
              <a:t>Sexual</a:t>
            </a:r>
            <a:endParaRPr lang="en-US" altLang="en-US" sz="1800" dirty="0">
              <a:solidFill>
                <a:schemeClr val="tx1"/>
              </a:solidFill>
            </a:endParaRPr>
          </a:p>
          <a:p>
            <a:pPr>
              <a:lnSpc>
                <a:spcPct val="200000"/>
              </a:lnSpc>
              <a:buClr>
                <a:schemeClr val="accent2"/>
              </a:buClr>
              <a:buFont typeface="Wingdings" panose="05000000000000000000" pitchFamily="2" charset="2"/>
              <a:buChar char="Ø"/>
            </a:pPr>
            <a:r>
              <a:rPr lang="en-US" altLang="en-US" sz="1800" dirty="0">
                <a:solidFill>
                  <a:schemeClr val="tx1"/>
                </a:solidFill>
              </a:rPr>
              <a:t>Abandonment </a:t>
            </a:r>
          </a:p>
          <a:p>
            <a:pPr>
              <a:lnSpc>
                <a:spcPct val="200000"/>
              </a:lnSpc>
              <a:buClr>
                <a:schemeClr val="accent2"/>
              </a:buClr>
              <a:buFont typeface="Wingdings" panose="05000000000000000000" pitchFamily="2" charset="2"/>
              <a:buChar char="Ø"/>
            </a:pPr>
            <a:r>
              <a:rPr lang="en-US" altLang="en-US" sz="1800" dirty="0">
                <a:solidFill>
                  <a:schemeClr val="tx1"/>
                </a:solidFill>
              </a:rPr>
              <a:t>Abduction		</a:t>
            </a:r>
          </a:p>
          <a:p>
            <a:pPr>
              <a:lnSpc>
                <a:spcPct val="200000"/>
              </a:lnSpc>
              <a:buClr>
                <a:schemeClr val="accent2"/>
              </a:buClr>
              <a:buFont typeface="Wingdings" panose="05000000000000000000" pitchFamily="2" charset="2"/>
              <a:buChar char="Ø"/>
            </a:pPr>
            <a:r>
              <a:rPr lang="en-US" altLang="en-US" sz="1800" dirty="0">
                <a:solidFill>
                  <a:schemeClr val="tx1"/>
                </a:solidFill>
              </a:rPr>
              <a:t>Financial 		</a:t>
            </a:r>
          </a:p>
          <a:p>
            <a:pPr>
              <a:lnSpc>
                <a:spcPct val="200000"/>
              </a:lnSpc>
              <a:buClr>
                <a:schemeClr val="accent2"/>
              </a:buClr>
              <a:buFont typeface="Wingdings" panose="05000000000000000000" pitchFamily="2" charset="2"/>
              <a:buChar char="Ø"/>
            </a:pPr>
            <a:r>
              <a:rPr lang="en-US" altLang="en-US" sz="1800" dirty="0">
                <a:solidFill>
                  <a:schemeClr val="tx1"/>
                </a:solidFill>
              </a:rPr>
              <a:t>Isolation			</a:t>
            </a:r>
          </a:p>
          <a:p>
            <a:pPr>
              <a:lnSpc>
                <a:spcPct val="200000"/>
              </a:lnSpc>
              <a:buClr>
                <a:schemeClr val="accent2"/>
              </a:buClr>
              <a:buFont typeface="Wingdings" panose="05000000000000000000" pitchFamily="2" charset="2"/>
              <a:buChar char="Ø"/>
            </a:pPr>
            <a:r>
              <a:rPr lang="en-US" altLang="en-US" sz="1800" dirty="0" smtClean="0">
                <a:solidFill>
                  <a:schemeClr val="tx1"/>
                </a:solidFill>
              </a:rPr>
              <a:t>Psychological/Mental</a:t>
            </a:r>
          </a:p>
          <a:p>
            <a:pPr>
              <a:lnSpc>
                <a:spcPct val="200000"/>
              </a:lnSpc>
              <a:buClr>
                <a:schemeClr val="accent2"/>
              </a:buClr>
              <a:buFont typeface="Wingdings" panose="05000000000000000000" pitchFamily="2" charset="2"/>
              <a:buChar char="Ø"/>
            </a:pPr>
            <a:r>
              <a:rPr lang="en-US" altLang="en-US" sz="1800" dirty="0" smtClean="0">
                <a:solidFill>
                  <a:schemeClr val="tx1"/>
                </a:solidFill>
              </a:rPr>
              <a:t>Self Neglect</a:t>
            </a: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389427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Self-Neglect</a:t>
            </a:r>
            <a:endParaRPr lang="en-US" sz="4000" b="1" dirty="0">
              <a:solidFill>
                <a:schemeClr val="tx1"/>
              </a:solidFill>
            </a:endParaRPr>
          </a:p>
        </p:txBody>
      </p:sp>
      <p:sp>
        <p:nvSpPr>
          <p:cNvPr id="3" name="Content Placeholder 2"/>
          <p:cNvSpPr>
            <a:spLocks noGrp="1"/>
          </p:cNvSpPr>
          <p:nvPr>
            <p:ph idx="1"/>
          </p:nvPr>
        </p:nvSpPr>
        <p:spPr>
          <a:xfrm>
            <a:off x="705991" y="1430777"/>
            <a:ext cx="8438009" cy="3085431"/>
          </a:xfrm>
        </p:spPr>
        <p:txBody>
          <a:bodyPr numCol="3">
            <a:noAutofit/>
          </a:bodyPr>
          <a:lstStyle/>
          <a:p>
            <a:pPr>
              <a:lnSpc>
                <a:spcPct val="200000"/>
              </a:lnSpc>
              <a:buClr>
                <a:schemeClr val="accent2"/>
              </a:buClr>
              <a:buFont typeface="Wingdings" panose="05000000000000000000" pitchFamily="2" charset="2"/>
              <a:buChar char="Ø"/>
            </a:pPr>
            <a:r>
              <a:rPr lang="en-US" altLang="en-US" sz="1800" dirty="0" smtClean="0">
                <a:solidFill>
                  <a:schemeClr val="tx1"/>
                </a:solidFill>
              </a:rPr>
              <a:t>Physical Care</a:t>
            </a:r>
          </a:p>
          <a:p>
            <a:pPr>
              <a:lnSpc>
                <a:spcPct val="200000"/>
              </a:lnSpc>
              <a:buClr>
                <a:schemeClr val="accent2"/>
              </a:buClr>
              <a:buFont typeface="Wingdings" panose="05000000000000000000" pitchFamily="2" charset="2"/>
              <a:buChar char="Ø"/>
            </a:pPr>
            <a:r>
              <a:rPr lang="en-US" sz="1800" dirty="0" smtClean="0">
                <a:solidFill>
                  <a:schemeClr val="tx1"/>
                </a:solidFill>
              </a:rPr>
              <a:t>Medical Care</a:t>
            </a:r>
          </a:p>
          <a:p>
            <a:pPr>
              <a:lnSpc>
                <a:spcPct val="200000"/>
              </a:lnSpc>
              <a:buClr>
                <a:schemeClr val="accent2"/>
              </a:buClr>
              <a:buFont typeface="Wingdings" panose="05000000000000000000" pitchFamily="2" charset="2"/>
              <a:buChar char="Ø"/>
            </a:pPr>
            <a:r>
              <a:rPr lang="en-US" sz="1800" dirty="0" smtClean="0">
                <a:solidFill>
                  <a:schemeClr val="tx1"/>
                </a:solidFill>
              </a:rPr>
              <a:t>Health &amp; Safety Hazard</a:t>
            </a:r>
          </a:p>
          <a:p>
            <a:pPr>
              <a:lnSpc>
                <a:spcPct val="200000"/>
              </a:lnSpc>
              <a:buClr>
                <a:schemeClr val="accent2"/>
              </a:buClr>
              <a:buFont typeface="Wingdings" panose="05000000000000000000" pitchFamily="2" charset="2"/>
              <a:buChar char="Ø"/>
            </a:pPr>
            <a:r>
              <a:rPr lang="en-US" sz="1800" dirty="0" smtClean="0">
                <a:solidFill>
                  <a:schemeClr val="tx1"/>
                </a:solidFill>
              </a:rPr>
              <a:t>Financial Self-Neglect</a:t>
            </a:r>
            <a:endParaRPr lang="en-US" sz="16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pic>
        <p:nvPicPr>
          <p:cNvPr id="2050" name="Picture 2" descr="Self-Neglect - A Poorly Recognized Form of Elder Abuse - SevenPonds  BlogSevenPonds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6614" y="1553033"/>
            <a:ext cx="3352055" cy="2234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59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414" y="472449"/>
            <a:ext cx="6172200" cy="514350"/>
          </a:xfrm>
        </p:spPr>
        <p:txBody>
          <a:bodyPr>
            <a:noAutofit/>
          </a:bodyPr>
          <a:lstStyle/>
          <a:p>
            <a:pPr algn="ctr"/>
            <a:r>
              <a:rPr lang="en-US" sz="4000" b="1" dirty="0" smtClean="0">
                <a:solidFill>
                  <a:schemeClr val="tx1"/>
                </a:solidFill>
              </a:rPr>
              <a:t>Physical Abuse Indicators</a:t>
            </a:r>
            <a:endParaRPr lang="en-US" sz="4000" b="1" dirty="0">
              <a:solidFill>
                <a:schemeClr val="tx1"/>
              </a:solidFill>
            </a:endParaRPr>
          </a:p>
        </p:txBody>
      </p:sp>
      <p:sp>
        <p:nvSpPr>
          <p:cNvPr id="3" name="Content Placeholder 2"/>
          <p:cNvSpPr>
            <a:spLocks noGrp="1"/>
          </p:cNvSpPr>
          <p:nvPr>
            <p:ph idx="1"/>
          </p:nvPr>
        </p:nvSpPr>
        <p:spPr>
          <a:xfrm>
            <a:off x="705992" y="1430777"/>
            <a:ext cx="6906664" cy="3427662"/>
          </a:xfrm>
        </p:spPr>
        <p:txBody>
          <a:bodyPr numCol="1">
            <a:noAutofit/>
          </a:bodyPr>
          <a:lstStyle/>
          <a:p>
            <a:pPr>
              <a:lnSpc>
                <a:spcPct val="150000"/>
              </a:lnSpc>
              <a:buClr>
                <a:schemeClr val="accent2"/>
              </a:buClr>
              <a:buFont typeface="Wingdings" panose="05000000000000000000" pitchFamily="2" charset="2"/>
              <a:buChar char="Ø"/>
              <a:defRPr/>
            </a:pPr>
            <a:r>
              <a:rPr lang="en-US" altLang="en-US" sz="1800" dirty="0">
                <a:solidFill>
                  <a:schemeClr val="tx1"/>
                </a:solidFill>
              </a:rPr>
              <a:t>Under or over-medicating the victim</a:t>
            </a:r>
          </a:p>
          <a:p>
            <a:pPr>
              <a:buClr>
                <a:schemeClr val="accent2"/>
              </a:buClr>
              <a:buFont typeface="Wingdings" panose="05000000000000000000" pitchFamily="2" charset="2"/>
              <a:buChar char="Ø"/>
            </a:pPr>
            <a:r>
              <a:rPr lang="en-US" sz="1800" dirty="0">
                <a:solidFill>
                  <a:schemeClr val="tx1"/>
                </a:solidFill>
              </a:rPr>
              <a:t>Inadequately explained fractures, bruises, welts, cuts, sores and burns</a:t>
            </a:r>
          </a:p>
          <a:p>
            <a:pPr>
              <a:lnSpc>
                <a:spcPct val="150000"/>
              </a:lnSpc>
              <a:buClr>
                <a:schemeClr val="accent2"/>
              </a:buClr>
              <a:buFont typeface="Wingdings" panose="05000000000000000000" pitchFamily="2" charset="2"/>
              <a:buChar char="Ø"/>
            </a:pPr>
            <a:r>
              <a:rPr lang="en-US" sz="1800" dirty="0">
                <a:solidFill>
                  <a:schemeClr val="tx1"/>
                </a:solidFill>
              </a:rPr>
              <a:t>Bruise or burn patterns inconsistent with explanation</a:t>
            </a:r>
          </a:p>
          <a:p>
            <a:pPr>
              <a:lnSpc>
                <a:spcPct val="150000"/>
              </a:lnSpc>
              <a:buClr>
                <a:schemeClr val="accent2"/>
              </a:buClr>
              <a:buFont typeface="Wingdings" panose="05000000000000000000" pitchFamily="2" charset="2"/>
              <a:buChar char="Ø"/>
            </a:pPr>
            <a:r>
              <a:rPr lang="en-US" altLang="en-US" sz="1800" dirty="0">
                <a:solidFill>
                  <a:schemeClr val="tx1"/>
                </a:solidFill>
              </a:rPr>
              <a:t>Bruises and injuries in different stages of healing</a:t>
            </a:r>
            <a:endParaRPr lang="en-US" sz="1800" dirty="0">
              <a:solidFill>
                <a:schemeClr val="tx1"/>
              </a:solidFill>
            </a:endParaRPr>
          </a:p>
          <a:p>
            <a:pPr>
              <a:lnSpc>
                <a:spcPct val="150000"/>
              </a:lnSpc>
              <a:buClr>
                <a:schemeClr val="accent2"/>
              </a:buClr>
              <a:buFont typeface="Wingdings" panose="05000000000000000000" pitchFamily="2" charset="2"/>
              <a:buChar char="Ø"/>
            </a:pPr>
            <a:r>
              <a:rPr lang="en-US" sz="1800" dirty="0">
                <a:solidFill>
                  <a:schemeClr val="tx1"/>
                </a:solidFill>
              </a:rPr>
              <a:t>Medication used to restrain victim</a:t>
            </a:r>
          </a:p>
          <a:p>
            <a:pPr>
              <a:lnSpc>
                <a:spcPct val="150000"/>
              </a:lnSpc>
              <a:buClr>
                <a:schemeClr val="accent2"/>
              </a:buClr>
              <a:buFont typeface="Wingdings" panose="05000000000000000000" pitchFamily="2" charset="2"/>
              <a:buChar char="Ø"/>
            </a:pPr>
            <a:r>
              <a:rPr lang="en-US" altLang="en-US" sz="1800" dirty="0">
                <a:solidFill>
                  <a:schemeClr val="tx1"/>
                </a:solidFill>
              </a:rPr>
              <a:t>Fearful reaction to specific individual or situation</a:t>
            </a:r>
          </a:p>
          <a:p>
            <a:pPr>
              <a:lnSpc>
                <a:spcPct val="150000"/>
              </a:lnSpc>
              <a:buClr>
                <a:schemeClr val="accent2"/>
              </a:buClr>
              <a:buFont typeface="Wingdings" panose="05000000000000000000" pitchFamily="2" charset="2"/>
              <a:buChar char="Ø"/>
            </a:pPr>
            <a:endParaRPr lang="en-US" altLang="en-US" sz="1800" dirty="0">
              <a:solidFill>
                <a:schemeClr val="tx1"/>
              </a:solidFill>
            </a:endParaRPr>
          </a:p>
        </p:txBody>
      </p:sp>
      <p:pic>
        <p:nvPicPr>
          <p:cNvPr id="6" name="Picture 5" descr="EHSD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67" y="4286130"/>
            <a:ext cx="2200656" cy="728472"/>
          </a:xfrm>
          <a:prstGeom prst="rect">
            <a:avLst/>
          </a:prstGeom>
        </p:spPr>
      </p:pic>
    </p:spTree>
    <p:extLst>
      <p:ext uri="{BB962C8B-B14F-4D97-AF65-F5344CB8AC3E}">
        <p14:creationId xmlns:p14="http://schemas.microsoft.com/office/powerpoint/2010/main" val="155062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9825</TotalTime>
  <Words>4475</Words>
  <Application>Microsoft Office PowerPoint</Application>
  <PresentationFormat>On-screen Show (16:9)</PresentationFormat>
  <Paragraphs>496</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Trebuchet MS</vt:lpstr>
      <vt:lpstr>Wingdings</vt:lpstr>
      <vt:lpstr>Wingdings 3</vt:lpstr>
      <vt:lpstr>Facet</vt:lpstr>
      <vt:lpstr>APS Programs Overview</vt:lpstr>
      <vt:lpstr>What is APS?</vt:lpstr>
      <vt:lpstr>Legal Basis</vt:lpstr>
      <vt:lpstr>Principles of APS Intervention</vt:lpstr>
      <vt:lpstr>Range of Services</vt:lpstr>
      <vt:lpstr>Roles and Responsibilities </vt:lpstr>
      <vt:lpstr>Allegations</vt:lpstr>
      <vt:lpstr>Self-Neglect</vt:lpstr>
      <vt:lpstr>Physical Abuse Indicators</vt:lpstr>
      <vt:lpstr>Sexual Abuse Indicators</vt:lpstr>
      <vt:lpstr>Neglect Indicators</vt:lpstr>
      <vt:lpstr>Financial Indicators</vt:lpstr>
      <vt:lpstr>Top 10 Elderly Financial Scams</vt:lpstr>
      <vt:lpstr>Psychological/Mental</vt:lpstr>
      <vt:lpstr>Abandonment</vt:lpstr>
      <vt:lpstr>Isolation</vt:lpstr>
      <vt:lpstr>Abduction</vt:lpstr>
      <vt:lpstr>PowerPoint Presentation</vt:lpstr>
      <vt:lpstr>Abuser Statistics</vt:lpstr>
      <vt:lpstr>   Supportive Programs</vt:lpstr>
      <vt:lpstr>Home Safe Program</vt:lpstr>
      <vt:lpstr>Cal OES</vt:lpstr>
      <vt:lpstr>Elder Abuse Prevention Project (EAPP)</vt:lpstr>
      <vt:lpstr>Working with APS</vt:lpstr>
      <vt:lpstr>Mandated Reporting</vt:lpstr>
      <vt:lpstr>When to Report?</vt:lpstr>
      <vt:lpstr>Key Information to Provide on Reports</vt:lpstr>
      <vt:lpstr>Failure to Report</vt:lpstr>
      <vt:lpstr>To Make a Verbal Report</vt:lpstr>
      <vt:lpstr>PowerPoint Presentation</vt:lpstr>
      <vt:lpstr>Example of Narrative</vt:lpstr>
      <vt:lpstr>To Make an Online Report for Mandated Reporters</vt:lpstr>
      <vt:lpstr>SOC341</vt:lpstr>
      <vt:lpstr>Reporting To Law Enforcement</vt:lpstr>
      <vt:lpstr>Empowered Aging/Long Term Care Ombudsman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Dede Guest</dc:creator>
  <cp:lastModifiedBy>Daisy Gallegos</cp:lastModifiedBy>
  <cp:revision>86</cp:revision>
  <cp:lastPrinted>2022-04-22T23:50:46Z</cp:lastPrinted>
  <dcterms:created xsi:type="dcterms:W3CDTF">2019-03-31T18:41:14Z</dcterms:created>
  <dcterms:modified xsi:type="dcterms:W3CDTF">2022-12-20T17:31:46Z</dcterms:modified>
</cp:coreProperties>
</file>